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6" r:id="rId18"/>
    <p:sldId id="272" r:id="rId19"/>
    <p:sldId id="273" r:id="rId20"/>
    <p:sldId id="274" r:id="rId21"/>
    <p:sldId id="275"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141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61C406-3A8E-5942-B205-E9652A57B1F6}" type="datetimeFigureOut">
              <a:rPr lang="en-US" smtClean="0"/>
              <a:pPr/>
              <a:t>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A0F431-3E3D-BC46-88E0-1E0791E99C25}" type="slidenum">
              <a:rPr lang="en-US" smtClean="0"/>
              <a:pPr/>
              <a:t>‹#›</a:t>
            </a:fld>
            <a:endParaRPr lang="en-US"/>
          </a:p>
        </p:txBody>
      </p:sp>
    </p:spTree>
    <p:extLst>
      <p:ext uri="{BB962C8B-B14F-4D97-AF65-F5344CB8AC3E}">
        <p14:creationId xmlns:p14="http://schemas.microsoft.com/office/powerpoint/2010/main" val="85667932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A0F431-3E3D-BC46-88E0-1E0791E99C25}" type="slidenum">
              <a:rPr lang="en-US" smtClean="0"/>
              <a:pPr/>
              <a:t>12</a:t>
            </a:fld>
            <a:endParaRPr lang="en-US"/>
          </a:p>
        </p:txBody>
      </p:sp>
    </p:spTree>
    <p:extLst>
      <p:ext uri="{BB962C8B-B14F-4D97-AF65-F5344CB8AC3E}">
        <p14:creationId xmlns:p14="http://schemas.microsoft.com/office/powerpoint/2010/main" val="3577863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02FA0FE-B2F1-9D4D-9418-0A0BF86F6E6C}" type="datetimeFigureOut">
              <a:rPr lang="en-US" smtClean="0"/>
              <a:pPr/>
              <a:t>1/3/2017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9E29E33-B620-47F9-BB04-8846C2A5AFCC}" type="slidenum">
              <a:rPr kumimoji="0" lang="en-US" smtClean="0"/>
              <a:pPr/>
              <a:t>‹#›</a:t>
            </a:fld>
            <a:endParaRPr kumimoji="0"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2FA0FE-B2F1-9D4D-9418-0A0BF86F6E6C}" type="datetimeFigureOut">
              <a:rPr lang="en-US" smtClean="0"/>
              <a:pPr/>
              <a:t>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B23ED-777A-A847-97E1-E64EE32CC9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2FA0FE-B2F1-9D4D-9418-0A0BF86F6E6C}" type="datetimeFigureOut">
              <a:rPr lang="en-US" smtClean="0"/>
              <a:pPr/>
              <a:t>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B23ED-777A-A847-97E1-E64EE32CC9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02FA0FE-B2F1-9D4D-9418-0A0BF86F6E6C}" type="datetimeFigureOut">
              <a:rPr lang="en-US" smtClean="0"/>
              <a:pPr/>
              <a:t>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B23ED-777A-A847-97E1-E64EE32CC9EA}"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02FA0FE-B2F1-9D4D-9418-0A0BF86F6E6C}" type="datetimeFigureOut">
              <a:rPr lang="en-US" smtClean="0"/>
              <a:pPr/>
              <a:t>1/3/2017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097B23ED-777A-A847-97E1-E64EE32CC9E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02FA0FE-B2F1-9D4D-9418-0A0BF86F6E6C}" type="datetimeFigureOut">
              <a:rPr lang="en-US" smtClean="0"/>
              <a:pPr/>
              <a:t>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7B23ED-777A-A847-97E1-E64EE32CC9EA}"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02FA0FE-B2F1-9D4D-9418-0A0BF86F6E6C}" type="datetimeFigureOut">
              <a:rPr lang="en-US" smtClean="0"/>
              <a:pPr/>
              <a:t>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7B23ED-777A-A847-97E1-E64EE32CC9EA}"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02FA0FE-B2F1-9D4D-9418-0A0BF86F6E6C}" type="datetimeFigureOut">
              <a:rPr lang="en-US" smtClean="0"/>
              <a:pPr/>
              <a:t>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7B23ED-777A-A847-97E1-E64EE32CC9E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2FA0FE-B2F1-9D4D-9418-0A0BF86F6E6C}" type="datetimeFigureOut">
              <a:rPr lang="en-US" smtClean="0"/>
              <a:pPr/>
              <a:t>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7B23ED-777A-A847-97E1-E64EE32CC9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02FA0FE-B2F1-9D4D-9418-0A0BF86F6E6C}" type="datetimeFigureOut">
              <a:rPr lang="en-US" smtClean="0"/>
              <a:pPr/>
              <a:t>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02FA0FE-B2F1-9D4D-9418-0A0BF86F6E6C}" type="datetimeFigureOut">
              <a:rPr lang="en-US" smtClean="0"/>
              <a:pPr/>
              <a:t>1/3/2017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097B23ED-777A-A847-97E1-E64EE32CC9EA}"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02FA0FE-B2F1-9D4D-9418-0A0BF86F6E6C}" type="datetimeFigureOut">
              <a:rPr lang="en-US" smtClean="0"/>
              <a:pPr/>
              <a:t>1/3/2017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97B23ED-777A-A847-97E1-E64EE32CC9E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4.pd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6.pd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pd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df"/><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d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pdf"/><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pd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22921" y="3333376"/>
            <a:ext cx="6498159" cy="1764553"/>
          </a:xfrm>
        </p:spPr>
        <p:txBody>
          <a:bodyPr>
            <a:noAutofit/>
          </a:bodyPr>
          <a:lstStyle/>
          <a:p>
            <a:r>
              <a:rPr lang="en-US" sz="8800" b="1" u="sng" dirty="0" smtClean="0">
                <a:solidFill>
                  <a:srgbClr val="FF0000"/>
                </a:solidFill>
              </a:rPr>
              <a:t>Informative </a:t>
            </a:r>
            <a:r>
              <a:rPr lang="en-US" sz="8800" b="1" u="sng" dirty="0" smtClean="0">
                <a:solidFill>
                  <a:srgbClr val="FF0000"/>
                </a:solidFill>
              </a:rPr>
              <a:t>Speeches</a:t>
            </a:r>
            <a:endParaRPr lang="en-US" sz="8800" b="1" u="sng" dirty="0">
              <a:solidFill>
                <a:srgbClr val="FF0000"/>
              </a:solidFill>
            </a:endParaRPr>
          </a:p>
        </p:txBody>
      </p:sp>
      <p:sp>
        <p:nvSpPr>
          <p:cNvPr id="2" name="Title 1"/>
          <p:cNvSpPr>
            <a:spLocks noGrp="1"/>
          </p:cNvSpPr>
          <p:nvPr>
            <p:ph type="ctrTitle"/>
          </p:nvPr>
        </p:nvSpPr>
        <p:spPr>
          <a:xfrm>
            <a:off x="1322921" y="1357733"/>
            <a:ext cx="6498158" cy="1724867"/>
          </a:xfrm>
        </p:spPr>
        <p:txBody>
          <a:bodyPr/>
          <a:lstStyle/>
          <a:p>
            <a:r>
              <a:rPr lang="en-US" sz="7200" dirty="0" smtClean="0"/>
              <a:t>Unit 1</a:t>
            </a:r>
            <a:endParaRPr lang="en-US" sz="7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u="sng" dirty="0" smtClean="0">
                <a:solidFill>
                  <a:srgbClr val="FF0000"/>
                </a:solidFill>
              </a:rPr>
              <a:t>Body Paragraphs</a:t>
            </a:r>
            <a:endParaRPr lang="en-US" sz="6600" b="1" u="sng" dirty="0">
              <a:solidFill>
                <a:srgbClr val="FF0000"/>
              </a:solidFill>
            </a:endParaRPr>
          </a:p>
        </p:txBody>
      </p:sp>
      <p:pic>
        <p:nvPicPr>
          <p:cNvPr id="5" name="Content Placeholder 4"/>
          <p:cNvPicPr>
            <a:picLocks noGrp="1" noChangeAspect="1"/>
          </p:cNvPicPr>
          <p:nvPr>
            <p:ph sz="quarter" idx="1"/>
          </p:nvPr>
        </p:nvPicPr>
        <p:blipFill>
          <a:blip r:embed="rId2"/>
          <a:srcRect l="-5958" r="-5958"/>
          <a:stretch>
            <a:fillRect/>
          </a:stretch>
        </p:blipFill>
        <p:spPr>
          <a:xfrm>
            <a:off x="1333500" y="1417638"/>
            <a:ext cx="7124700" cy="419100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84162"/>
            <a:ext cx="8056563" cy="1362075"/>
          </a:xfrm>
        </p:spPr>
        <p:txBody>
          <a:bodyPr>
            <a:normAutofit/>
          </a:bodyPr>
          <a:lstStyle/>
          <a:p>
            <a:pPr algn="ctr"/>
            <a:r>
              <a:rPr lang="en-US" sz="4600" b="1" u="sng" dirty="0" smtClean="0">
                <a:solidFill>
                  <a:srgbClr val="FF0000"/>
                </a:solidFill>
              </a:rPr>
              <a:t>ORGANIZE YOUR INFORMATION</a:t>
            </a:r>
            <a:endParaRPr lang="en-US" sz="4600" b="1" u="sng" dirty="0">
              <a:solidFill>
                <a:srgbClr val="FF0000"/>
              </a:solidFill>
            </a:endParaRPr>
          </a:p>
        </p:txBody>
      </p:sp>
      <p:sp>
        <p:nvSpPr>
          <p:cNvPr id="3" name="Text Placeholder 2"/>
          <p:cNvSpPr>
            <a:spLocks noGrp="1"/>
          </p:cNvSpPr>
          <p:nvPr>
            <p:ph type="body" idx="1"/>
          </p:nvPr>
        </p:nvSpPr>
        <p:spPr>
          <a:xfrm>
            <a:off x="549275" y="2581275"/>
            <a:ext cx="8056563" cy="3921125"/>
          </a:xfrm>
        </p:spPr>
        <p:txBody>
          <a:bodyPr numCol="2">
            <a:normAutofit fontScale="70000" lnSpcReduction="20000"/>
          </a:bodyPr>
          <a:lstStyle/>
          <a:p>
            <a:pPr>
              <a:buFont typeface="Courier New"/>
              <a:buChar char="o"/>
            </a:pPr>
            <a:r>
              <a:rPr lang="en-US" sz="5100" dirty="0" smtClean="0">
                <a:solidFill>
                  <a:srgbClr val="FF6600"/>
                </a:solidFill>
              </a:rPr>
              <a:t>Time Order</a:t>
            </a:r>
            <a:br>
              <a:rPr lang="en-US" sz="5100" dirty="0" smtClean="0">
                <a:solidFill>
                  <a:srgbClr val="FF6600"/>
                </a:solidFill>
              </a:rPr>
            </a:br>
            <a:endParaRPr lang="en-US" sz="5100" dirty="0" smtClean="0">
              <a:solidFill>
                <a:srgbClr val="FF6600"/>
              </a:solidFill>
            </a:endParaRPr>
          </a:p>
          <a:p>
            <a:pPr>
              <a:buFont typeface="Courier New"/>
              <a:buChar char="o"/>
            </a:pPr>
            <a:r>
              <a:rPr lang="en-US" sz="5100" dirty="0" smtClean="0">
                <a:solidFill>
                  <a:srgbClr val="FF6600"/>
                </a:solidFill>
              </a:rPr>
              <a:t>Spatial </a:t>
            </a:r>
            <a:r>
              <a:rPr lang="en-US" sz="5100" i="1" dirty="0" smtClean="0">
                <a:solidFill>
                  <a:srgbClr val="FF6600"/>
                </a:solidFill>
              </a:rPr>
              <a:t>(consider how you will help the audience </a:t>
            </a:r>
            <a:br>
              <a:rPr lang="en-US" sz="5100" i="1" dirty="0" smtClean="0">
                <a:solidFill>
                  <a:srgbClr val="FF6600"/>
                </a:solidFill>
              </a:rPr>
            </a:br>
            <a:r>
              <a:rPr lang="en-US" sz="5100" i="1" dirty="0" smtClean="0">
                <a:solidFill>
                  <a:srgbClr val="FF6600"/>
                </a:solidFill>
              </a:rPr>
              <a:t>PICTURE &amp; UNDERSTAND </a:t>
            </a:r>
            <a:r>
              <a:rPr lang="en-US" sz="5100" i="1" dirty="0" smtClean="0">
                <a:solidFill>
                  <a:srgbClr val="FF6600"/>
                </a:solidFill>
              </a:rPr>
              <a:t>your subject)</a:t>
            </a:r>
            <a:br>
              <a:rPr lang="en-US" sz="5100" i="1" dirty="0" smtClean="0">
                <a:solidFill>
                  <a:srgbClr val="FF6600"/>
                </a:solidFill>
              </a:rPr>
            </a:br>
            <a:endParaRPr lang="en-US" sz="5100" i="1" dirty="0" smtClean="0">
              <a:solidFill>
                <a:srgbClr val="FF6600"/>
              </a:solidFill>
            </a:endParaRPr>
          </a:p>
          <a:p>
            <a:pPr>
              <a:buFont typeface="Courier New"/>
              <a:buChar char="o"/>
            </a:pPr>
            <a:r>
              <a:rPr lang="en-US" sz="5100" dirty="0" smtClean="0">
                <a:solidFill>
                  <a:srgbClr val="FF6600"/>
                </a:solidFill>
              </a:rPr>
              <a:t>Compare &amp; Contrast</a:t>
            </a:r>
            <a:br>
              <a:rPr lang="en-US" sz="5100" dirty="0" smtClean="0">
                <a:solidFill>
                  <a:srgbClr val="FF6600"/>
                </a:solidFill>
              </a:rPr>
            </a:br>
            <a:endParaRPr lang="en-US" sz="5100" dirty="0" smtClean="0">
              <a:solidFill>
                <a:srgbClr val="FF6600"/>
              </a:solidFill>
            </a:endParaRPr>
          </a:p>
          <a:p>
            <a:pPr>
              <a:buFont typeface="Courier New"/>
              <a:buChar char="o"/>
            </a:pPr>
            <a:r>
              <a:rPr lang="en-US" sz="5100" dirty="0" smtClean="0">
                <a:solidFill>
                  <a:srgbClr val="FF6600"/>
                </a:solidFill>
              </a:rPr>
              <a:t>Classification </a:t>
            </a:r>
            <a:br>
              <a:rPr lang="en-US" sz="5100" dirty="0" smtClean="0">
                <a:solidFill>
                  <a:srgbClr val="FF6600"/>
                </a:solidFill>
              </a:rPr>
            </a:br>
            <a:endParaRPr lang="en-US" sz="5100" dirty="0" smtClean="0">
              <a:solidFill>
                <a:srgbClr val="FF6600"/>
              </a:solidFill>
            </a:endParaRPr>
          </a:p>
          <a:p>
            <a:pPr>
              <a:buFont typeface="Courier New"/>
              <a:buChar char="o"/>
            </a:pPr>
            <a:r>
              <a:rPr lang="en-US" sz="5100" dirty="0" smtClean="0">
                <a:solidFill>
                  <a:srgbClr val="FF6600"/>
                </a:solidFill>
              </a:rPr>
              <a:t>Cause &amp; Effect</a:t>
            </a:r>
          </a:p>
          <a:p>
            <a:endParaRPr lang="en-US" dirty="0" smtClean="0">
              <a:solidFill>
                <a:srgbClr val="FF6600"/>
              </a:solidFill>
            </a:endParaRPr>
          </a:p>
          <a:p>
            <a:r>
              <a:rPr lang="en-US" sz="3800" i="1" dirty="0" smtClean="0">
                <a:solidFill>
                  <a:srgbClr val="FF6600"/>
                </a:solidFill>
              </a:rPr>
              <a:t>**You can have more than 1 type of organization**</a:t>
            </a:r>
            <a:endParaRPr lang="en-US" sz="3800" i="1" dirty="0">
              <a:solidFill>
                <a:srgbClr val="FF66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57162"/>
            <a:ext cx="8056563" cy="1362075"/>
          </a:xfrm>
        </p:spPr>
        <p:txBody>
          <a:bodyPr>
            <a:noAutofit/>
          </a:bodyPr>
          <a:lstStyle/>
          <a:p>
            <a:pPr algn="ctr"/>
            <a:r>
              <a:rPr lang="en-US" b="1" u="sng" dirty="0" smtClean="0">
                <a:solidFill>
                  <a:srgbClr val="FF0000"/>
                </a:solidFill>
              </a:rPr>
              <a:t>FOLLOW PRINCIPLES OF INFORMING</a:t>
            </a:r>
            <a:endParaRPr lang="en-US" b="1" u="sng" dirty="0">
              <a:solidFill>
                <a:srgbClr val="FF0000"/>
              </a:solidFill>
            </a:endParaRPr>
          </a:p>
        </p:txBody>
      </p:sp>
      <p:sp>
        <p:nvSpPr>
          <p:cNvPr id="3" name="Text Placeholder 2"/>
          <p:cNvSpPr>
            <a:spLocks noGrp="1"/>
          </p:cNvSpPr>
          <p:nvPr>
            <p:ph type="body" idx="1"/>
          </p:nvPr>
        </p:nvSpPr>
        <p:spPr>
          <a:xfrm>
            <a:off x="235527" y="2667000"/>
            <a:ext cx="8659091" cy="3835400"/>
          </a:xfrm>
        </p:spPr>
        <p:txBody>
          <a:bodyPr numCol="2">
            <a:noAutofit/>
          </a:bodyPr>
          <a:lstStyle/>
          <a:p>
            <a:pPr>
              <a:buFont typeface="Wingdings" charset="2"/>
              <a:buChar char="u"/>
            </a:pPr>
            <a:r>
              <a:rPr lang="en-US" sz="2800" dirty="0" smtClean="0">
                <a:solidFill>
                  <a:srgbClr val="FF6600"/>
                </a:solidFill>
              </a:rPr>
              <a:t>Fulfill a need to know</a:t>
            </a:r>
            <a:br>
              <a:rPr lang="en-US" sz="2800" dirty="0" smtClean="0">
                <a:solidFill>
                  <a:srgbClr val="FF6600"/>
                </a:solidFill>
              </a:rPr>
            </a:br>
            <a:endParaRPr lang="en-US" sz="2800" dirty="0" smtClean="0">
              <a:solidFill>
                <a:srgbClr val="FF6600"/>
              </a:solidFill>
            </a:endParaRPr>
          </a:p>
          <a:p>
            <a:pPr>
              <a:buFont typeface="Wingdings" charset="2"/>
              <a:buChar char="u"/>
            </a:pPr>
            <a:r>
              <a:rPr lang="en-US" sz="2800" dirty="0" smtClean="0">
                <a:solidFill>
                  <a:srgbClr val="FF6600"/>
                </a:solidFill>
              </a:rPr>
              <a:t>Connect information to feelings of the audience</a:t>
            </a:r>
            <a:br>
              <a:rPr lang="en-US" sz="2800" dirty="0" smtClean="0">
                <a:solidFill>
                  <a:srgbClr val="FF6600"/>
                </a:solidFill>
              </a:rPr>
            </a:br>
            <a:endParaRPr lang="en-US" sz="2800" dirty="0" smtClean="0">
              <a:solidFill>
                <a:srgbClr val="FF6600"/>
              </a:solidFill>
            </a:endParaRPr>
          </a:p>
          <a:p>
            <a:pPr>
              <a:buFont typeface="Wingdings" charset="2"/>
              <a:buChar char="u"/>
            </a:pPr>
            <a:r>
              <a:rPr lang="en-US" sz="2800" dirty="0" smtClean="0">
                <a:solidFill>
                  <a:srgbClr val="FF6600"/>
                </a:solidFill>
              </a:rPr>
              <a:t>Repeat SOME </a:t>
            </a:r>
            <a:r>
              <a:rPr lang="en-US" sz="2800" dirty="0" err="1" smtClean="0">
                <a:solidFill>
                  <a:srgbClr val="FF6600"/>
                </a:solidFill>
              </a:rPr>
              <a:t>infomaration</a:t>
            </a:r>
            <a:r>
              <a:rPr lang="en-US" sz="2800" dirty="0" smtClean="0">
                <a:solidFill>
                  <a:srgbClr val="FF6600"/>
                </a:solidFill>
              </a:rPr>
              <a:t> </a:t>
            </a:r>
            <a:r>
              <a:rPr lang="en-US" sz="2800" i="1" dirty="0" smtClean="0">
                <a:solidFill>
                  <a:srgbClr val="FF6600"/>
                </a:solidFill>
              </a:rPr>
              <a:t>(emphasize the theme or subject of </a:t>
            </a:r>
            <a:br>
              <a:rPr lang="en-US" sz="2800" i="1" dirty="0" smtClean="0">
                <a:solidFill>
                  <a:srgbClr val="FF6600"/>
                </a:solidFill>
              </a:rPr>
            </a:br>
            <a:r>
              <a:rPr lang="en-US" sz="2800" i="1" dirty="0" smtClean="0">
                <a:solidFill>
                  <a:srgbClr val="FF6600"/>
                </a:solidFill>
              </a:rPr>
              <a:t>your </a:t>
            </a:r>
            <a:r>
              <a:rPr lang="en-US" sz="2800" i="1" dirty="0" smtClean="0">
                <a:solidFill>
                  <a:srgbClr val="FF6600"/>
                </a:solidFill>
              </a:rPr>
              <a:t>speech)</a:t>
            </a:r>
            <a:br>
              <a:rPr lang="en-US" sz="2800" i="1" dirty="0" smtClean="0">
                <a:solidFill>
                  <a:srgbClr val="FF6600"/>
                </a:solidFill>
              </a:rPr>
            </a:br>
            <a:endParaRPr lang="en-US" sz="2800" i="1" dirty="0" smtClean="0">
              <a:solidFill>
                <a:srgbClr val="FF6600"/>
              </a:solidFill>
            </a:endParaRPr>
          </a:p>
          <a:p>
            <a:pPr>
              <a:buFont typeface="Wingdings" charset="2"/>
              <a:buChar char="u"/>
            </a:pPr>
            <a:r>
              <a:rPr lang="en-US" sz="2800" dirty="0" smtClean="0">
                <a:solidFill>
                  <a:srgbClr val="FF6600"/>
                </a:solidFill>
              </a:rPr>
              <a:t>Avoid too much technical talk </a:t>
            </a:r>
            <a:r>
              <a:rPr lang="en-US" sz="2800" i="1" dirty="0" smtClean="0">
                <a:solidFill>
                  <a:srgbClr val="FF6600"/>
                </a:solidFill>
              </a:rPr>
              <a:t>(language that your audience doesn’t </a:t>
            </a:r>
            <a:br>
              <a:rPr lang="en-US" sz="2800" i="1" dirty="0" smtClean="0">
                <a:solidFill>
                  <a:srgbClr val="FF6600"/>
                </a:solidFill>
              </a:rPr>
            </a:br>
            <a:r>
              <a:rPr lang="en-US" sz="2800" i="1" dirty="0" smtClean="0">
                <a:solidFill>
                  <a:srgbClr val="FF6600"/>
                </a:solidFill>
              </a:rPr>
              <a:t> </a:t>
            </a:r>
            <a:r>
              <a:rPr lang="en-US" sz="2800" i="1" dirty="0" smtClean="0">
                <a:solidFill>
                  <a:srgbClr val="FF6600"/>
                </a:solidFill>
              </a:rPr>
              <a:t>understand</a:t>
            </a:r>
            <a:r>
              <a:rPr lang="en-US" sz="2800" i="1" dirty="0" smtClean="0">
                <a:solidFill>
                  <a:srgbClr val="FF6600"/>
                </a:solidFill>
              </a:rPr>
              <a:t>)</a:t>
            </a:r>
            <a:br>
              <a:rPr lang="en-US" sz="2800" i="1" dirty="0" smtClean="0">
                <a:solidFill>
                  <a:srgbClr val="FF6600"/>
                </a:solidFill>
              </a:rPr>
            </a:br>
            <a:endParaRPr lang="en-US" sz="2800" i="1" dirty="0" smtClean="0">
              <a:solidFill>
                <a:srgbClr val="FF6600"/>
              </a:solidFill>
            </a:endParaRPr>
          </a:p>
          <a:p>
            <a:pPr>
              <a:buFont typeface="Wingdings" charset="2"/>
              <a:buChar char="u"/>
            </a:pPr>
            <a:r>
              <a:rPr lang="en-US" sz="2800" dirty="0" smtClean="0">
                <a:solidFill>
                  <a:srgbClr val="FF6600"/>
                </a:solidFill>
              </a:rPr>
              <a:t>Keep an eye on the audience </a:t>
            </a:r>
            <a:r>
              <a:rPr lang="en-US" sz="2800" i="1" dirty="0" smtClean="0">
                <a:solidFill>
                  <a:srgbClr val="FF6600"/>
                </a:solidFill>
              </a:rPr>
              <a:t>(watch &amp; listen &amp; make adjustments)</a:t>
            </a:r>
            <a:endParaRPr lang="en-US" sz="2800" i="1" dirty="0">
              <a:solidFill>
                <a:srgbClr val="FF66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u="sng" dirty="0" smtClean="0">
                <a:solidFill>
                  <a:srgbClr val="FF0000"/>
                </a:solidFill>
              </a:rPr>
              <a:t>CONCLUSION</a:t>
            </a:r>
            <a:endParaRPr lang="en-US" sz="6000" b="1" u="sng" dirty="0">
              <a:solidFill>
                <a:srgbClr val="FF0000"/>
              </a:solidFill>
            </a:endParaRPr>
          </a:p>
        </p:txBody>
      </p:sp>
      <p:pic>
        <p:nvPicPr>
          <p:cNvPr id="5" name="Content Placeholder 4"/>
          <p:cNvPicPr>
            <a:picLocks noGrp="1" noChangeAspect="1"/>
          </p:cNvPicPr>
          <p:nvPr>
            <p:ph sz="quarter" idx="1"/>
          </p:nvPr>
        </p:nvPicPr>
        <mc:AlternateContent xmlns:mc="http://schemas.openxmlformats.org/markup-compatibility/2006">
          <mc:Choice xmlns:ma="http://schemas.microsoft.com/office/mac/drawingml/2008/main" xmlns:mv="urn:schemas-microsoft-com:mac:vml" xmlns="" Requires="ma">
            <p:blipFill>
              <a:blip r:embed="rId2"/>
              <a:srcRect l="-12333" r="-12333"/>
              <a:stretch>
                <a:fillRect/>
              </a:stretch>
            </p:blipFill>
          </mc:Choice>
          <mc:Fallback>
            <p:blipFill>
              <a:blip r:embed="rId3"/>
              <a:srcRect l="-12333" r="-12333"/>
              <a:stretch>
                <a:fillRect/>
              </a:stretch>
            </p:blipFill>
          </mc:Fallback>
        </mc:AlternateContent>
        <p:spPr>
          <a:xfrm>
            <a:off x="1651000" y="1417638"/>
            <a:ext cx="6324600" cy="3720353"/>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589818" cy="1362075"/>
          </a:xfrm>
        </p:spPr>
        <p:txBody>
          <a:bodyPr>
            <a:noAutofit/>
          </a:bodyPr>
          <a:lstStyle/>
          <a:p>
            <a:pPr algn="ctr"/>
            <a:r>
              <a:rPr lang="en-US" sz="4300" b="1" u="sng" dirty="0" smtClean="0">
                <a:solidFill>
                  <a:srgbClr val="FF0000"/>
                </a:solidFill>
              </a:rPr>
              <a:t>TECHNIQUES FOR CONCLUSIONS</a:t>
            </a:r>
            <a:endParaRPr lang="en-US" sz="4300" b="1" u="sng" dirty="0">
              <a:solidFill>
                <a:srgbClr val="FF0000"/>
              </a:solidFill>
            </a:endParaRPr>
          </a:p>
        </p:txBody>
      </p:sp>
      <p:sp>
        <p:nvSpPr>
          <p:cNvPr id="3" name="Text Placeholder 2"/>
          <p:cNvSpPr>
            <a:spLocks noGrp="1"/>
          </p:cNvSpPr>
          <p:nvPr>
            <p:ph type="body" idx="1"/>
          </p:nvPr>
        </p:nvSpPr>
        <p:spPr>
          <a:xfrm>
            <a:off x="180108" y="2547938"/>
            <a:ext cx="8714509" cy="4081462"/>
          </a:xfrm>
        </p:spPr>
        <p:txBody>
          <a:bodyPr numCol="2">
            <a:noAutofit/>
          </a:bodyPr>
          <a:lstStyle/>
          <a:p>
            <a:pPr>
              <a:buFont typeface="Wingdings" charset="2"/>
              <a:buChar char="ü"/>
            </a:pPr>
            <a:r>
              <a:rPr lang="en-US" sz="3600" dirty="0" smtClean="0">
                <a:solidFill>
                  <a:srgbClr val="FF6600"/>
                </a:solidFill>
              </a:rPr>
              <a:t>Summarize your thesis &amp; main supporting points</a:t>
            </a:r>
            <a:br>
              <a:rPr lang="en-US" sz="3600" dirty="0" smtClean="0">
                <a:solidFill>
                  <a:srgbClr val="FF6600"/>
                </a:solidFill>
              </a:rPr>
            </a:br>
            <a:endParaRPr lang="en-US" sz="3600" dirty="0" smtClean="0">
              <a:solidFill>
                <a:srgbClr val="FF6600"/>
              </a:solidFill>
            </a:endParaRPr>
          </a:p>
          <a:p>
            <a:pPr>
              <a:buFont typeface="Wingdings" charset="2"/>
              <a:buChar char="ü"/>
            </a:pPr>
            <a:r>
              <a:rPr lang="en-US" sz="3600" dirty="0" smtClean="0">
                <a:solidFill>
                  <a:srgbClr val="FF6600"/>
                </a:solidFill>
              </a:rPr>
              <a:t>Remind the audience of the importance of the </a:t>
            </a:r>
            <a:br>
              <a:rPr lang="en-US" sz="3600" dirty="0" smtClean="0">
                <a:solidFill>
                  <a:srgbClr val="FF6600"/>
                </a:solidFill>
              </a:rPr>
            </a:br>
            <a:r>
              <a:rPr lang="en-US" sz="3600" dirty="0" smtClean="0">
                <a:solidFill>
                  <a:srgbClr val="FF6600"/>
                </a:solidFill>
              </a:rPr>
              <a:t>issue</a:t>
            </a:r>
            <a:br>
              <a:rPr lang="en-US" sz="3600" dirty="0" smtClean="0">
                <a:solidFill>
                  <a:srgbClr val="FF6600"/>
                </a:solidFill>
              </a:rPr>
            </a:br>
            <a:r>
              <a:rPr lang="en-US" sz="3600" dirty="0" smtClean="0">
                <a:solidFill>
                  <a:srgbClr val="FF6600"/>
                </a:solidFill>
              </a:rPr>
              <a:t/>
            </a:r>
            <a:br>
              <a:rPr lang="en-US" sz="3600" dirty="0" smtClean="0">
                <a:solidFill>
                  <a:srgbClr val="FF6600"/>
                </a:solidFill>
              </a:rPr>
            </a:br>
            <a:endParaRPr lang="en-US" sz="3600" dirty="0" smtClean="0">
              <a:solidFill>
                <a:srgbClr val="FF6600"/>
              </a:solidFill>
            </a:endParaRPr>
          </a:p>
          <a:p>
            <a:pPr>
              <a:buFont typeface="Wingdings" charset="2"/>
              <a:buChar char="ü"/>
            </a:pPr>
            <a:r>
              <a:rPr lang="en-US" sz="3600" dirty="0" smtClean="0">
                <a:solidFill>
                  <a:srgbClr val="FF6600"/>
                </a:solidFill>
              </a:rPr>
              <a:t>Use the attention getter you used in the beginning</a:t>
            </a:r>
            <a:br>
              <a:rPr lang="en-US" sz="3600" dirty="0" smtClean="0">
                <a:solidFill>
                  <a:srgbClr val="FF6600"/>
                </a:solidFill>
              </a:rPr>
            </a:br>
            <a:endParaRPr lang="en-US" sz="3600" dirty="0" smtClean="0">
              <a:solidFill>
                <a:srgbClr val="FF6600"/>
              </a:solidFill>
            </a:endParaRPr>
          </a:p>
          <a:p>
            <a:pPr>
              <a:buFont typeface="Wingdings" charset="2"/>
              <a:buChar char="ü"/>
            </a:pPr>
            <a:r>
              <a:rPr lang="en-US" sz="3600" dirty="0" smtClean="0">
                <a:solidFill>
                  <a:srgbClr val="FF6600"/>
                </a:solidFill>
              </a:rPr>
              <a:t>Predict the “future”</a:t>
            </a:r>
            <a:endParaRPr lang="en-US" sz="3600" dirty="0">
              <a:solidFill>
                <a:srgbClr val="FF66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800" b="1" u="sng" dirty="0" smtClean="0">
                <a:solidFill>
                  <a:srgbClr val="FF0000"/>
                </a:solidFill>
              </a:rPr>
              <a:t>QUESTION &amp; ANSWER PERIOD</a:t>
            </a:r>
            <a:endParaRPr lang="en-US" sz="4800" b="1" u="sng" dirty="0">
              <a:solidFill>
                <a:srgbClr val="FF0000"/>
              </a:solidFill>
            </a:endParaRPr>
          </a:p>
        </p:txBody>
      </p:sp>
      <p:pic>
        <p:nvPicPr>
          <p:cNvPr id="5" name="Content Placeholder 4"/>
          <p:cNvPicPr>
            <a:picLocks noGrp="1" noChangeAspect="1"/>
          </p:cNvPicPr>
          <p:nvPr>
            <p:ph sz="quarter" idx="1"/>
          </p:nvPr>
        </p:nvPicPr>
        <mc:AlternateContent xmlns:mc="http://schemas.openxmlformats.org/markup-compatibility/2006">
          <mc:Choice xmlns:ma="http://schemas.microsoft.com/office/mac/drawingml/2008/main" xmlns:mv="urn:schemas-microsoft-com:mac:vml" xmlns="" Requires="ma">
            <p:blipFill>
              <a:blip r:embed="rId2"/>
              <a:srcRect l="-36256" r="-36256"/>
              <a:stretch>
                <a:fillRect/>
              </a:stretch>
            </p:blipFill>
          </mc:Choice>
          <mc:Fallback>
            <p:blipFill>
              <a:blip r:embed="rId3"/>
              <a:srcRect l="-36256" r="-36256"/>
              <a:stretch>
                <a:fillRect/>
              </a:stretch>
            </p:blipFill>
          </mc:Fallback>
        </mc:AlternateContent>
        <p:spPr>
          <a:xfrm>
            <a:off x="1409700" y="1650252"/>
            <a:ext cx="6629400" cy="3899647"/>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u="sng" dirty="0" smtClean="0">
                <a:solidFill>
                  <a:srgbClr val="FF0000"/>
                </a:solidFill>
              </a:rPr>
              <a:t>MAJOR POINTS</a:t>
            </a:r>
            <a:endParaRPr lang="en-US" sz="6000" b="1" u="sng" dirty="0">
              <a:solidFill>
                <a:srgbClr val="FF0000"/>
              </a:solidFill>
            </a:endParaRPr>
          </a:p>
        </p:txBody>
      </p:sp>
      <p:sp>
        <p:nvSpPr>
          <p:cNvPr id="3" name="Text Placeholder 2"/>
          <p:cNvSpPr>
            <a:spLocks noGrp="1"/>
          </p:cNvSpPr>
          <p:nvPr>
            <p:ph sz="quarter" idx="1"/>
          </p:nvPr>
        </p:nvSpPr>
        <p:spPr>
          <a:xfrm>
            <a:off x="180109" y="1447800"/>
            <a:ext cx="4655127" cy="5143500"/>
          </a:xfrm>
        </p:spPr>
        <p:txBody>
          <a:bodyPr>
            <a:noAutofit/>
          </a:bodyPr>
          <a:lstStyle/>
          <a:p>
            <a:pPr>
              <a:buFont typeface="Wingdings" charset="2"/>
              <a:buChar char="u"/>
            </a:pPr>
            <a:r>
              <a:rPr lang="en-US" sz="2700" dirty="0" smtClean="0"/>
              <a:t>Have the audience write questions during your speech</a:t>
            </a:r>
            <a:br>
              <a:rPr lang="en-US" sz="2700" dirty="0" smtClean="0"/>
            </a:br>
            <a:endParaRPr lang="en-US" sz="2700" dirty="0" smtClean="0"/>
          </a:p>
          <a:p>
            <a:pPr>
              <a:buFont typeface="Wingdings" charset="2"/>
              <a:buChar char="u"/>
            </a:pPr>
            <a:r>
              <a:rPr lang="en-US" sz="2700" dirty="0" smtClean="0"/>
              <a:t>Write a list of possible questions/answers to prepare</a:t>
            </a:r>
            <a:br>
              <a:rPr lang="en-US" sz="2700" dirty="0" smtClean="0"/>
            </a:br>
            <a:endParaRPr lang="en-US" sz="2700" dirty="0" smtClean="0"/>
          </a:p>
          <a:p>
            <a:pPr>
              <a:buFont typeface="Wingdings" charset="2"/>
              <a:buChar char="u"/>
            </a:pPr>
            <a:r>
              <a:rPr lang="en-US" sz="2700" dirty="0" smtClean="0"/>
              <a:t>DON’T BE SARCASTIC</a:t>
            </a:r>
            <a:br>
              <a:rPr lang="en-US" sz="2700" dirty="0" smtClean="0"/>
            </a:br>
            <a:endParaRPr lang="en-US" sz="2700" dirty="0" smtClean="0"/>
          </a:p>
          <a:p>
            <a:pPr>
              <a:buFont typeface="Wingdings" charset="2"/>
              <a:buChar char="u"/>
            </a:pPr>
            <a:r>
              <a:rPr lang="en-US" sz="2700" dirty="0" smtClean="0"/>
              <a:t>Don’t loose your temper, even if the audience member does</a:t>
            </a:r>
            <a:br>
              <a:rPr lang="en-US" sz="2700" dirty="0" smtClean="0"/>
            </a:br>
            <a:endParaRPr lang="en-US" sz="2700" dirty="0" smtClean="0"/>
          </a:p>
          <a:p>
            <a:pPr>
              <a:buFont typeface="Wingdings" charset="2"/>
              <a:buChar char="u"/>
            </a:pPr>
            <a:r>
              <a:rPr lang="en-US" sz="2700" dirty="0" smtClean="0"/>
              <a:t>Keep your answers short</a:t>
            </a:r>
            <a:endParaRPr lang="en-US" sz="2700" dirty="0"/>
          </a:p>
        </p:txBody>
      </p:sp>
      <p:pic>
        <p:nvPicPr>
          <p:cNvPr id="5" name="Content Placeholder 4"/>
          <p:cNvPicPr>
            <a:picLocks noGrp="1" noChangeAspect="1"/>
          </p:cNvPicPr>
          <p:nvPr>
            <p:ph sz="quarter" idx="2"/>
          </p:nvPr>
        </p:nvPicPr>
        <p:blipFill>
          <a:blip r:embed="rId2"/>
          <a:srcRect t="-35465" b="-35465"/>
          <a:stretch>
            <a:fillRect/>
          </a:stretch>
        </p:blip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01782" y="274638"/>
            <a:ext cx="8285018" cy="6126162"/>
          </a:xfrm>
        </p:spPr>
        <p:txBody>
          <a:bodyPr>
            <a:noAutofit/>
          </a:bodyPr>
          <a:lstStyle/>
          <a:p>
            <a:pPr algn="ctr"/>
            <a:r>
              <a:rPr lang="en-US" sz="8000" b="1" u="sng" dirty="0" smtClean="0">
                <a:solidFill>
                  <a:srgbClr val="FF0000"/>
                </a:solidFill>
              </a:rPr>
              <a:t>YOU WILL HAVE A QUIZ OVER INFORMATIVE SPEECHES NEXT CLASS PERIOD </a:t>
            </a:r>
            <a:endParaRPr lang="en-US" sz="8000" b="1" u="sng" dirty="0">
              <a:solidFill>
                <a:srgbClr val="FF0000"/>
              </a:solidFill>
            </a:endParaRPr>
          </a:p>
        </p:txBody>
      </p:sp>
    </p:spTree>
    <p:extLst>
      <p:ext uri="{BB962C8B-B14F-4D97-AF65-F5344CB8AC3E}">
        <p14:creationId xmlns:p14="http://schemas.microsoft.com/office/powerpoint/2010/main" val="36349570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290945" y="3657599"/>
            <a:ext cx="8617528" cy="2923309"/>
          </a:xfrm>
        </p:spPr>
        <p:txBody>
          <a:bodyPr>
            <a:normAutofit/>
          </a:bodyPr>
          <a:lstStyle/>
          <a:p>
            <a:r>
              <a:rPr lang="en-US" sz="7200" b="1" u="sng" dirty="0" smtClean="0">
                <a:solidFill>
                  <a:srgbClr val="FF0000"/>
                </a:solidFill>
              </a:rPr>
              <a:t>CHOOSE YOUR OWN TOPIC </a:t>
            </a:r>
            <a:endParaRPr lang="en-US" sz="7200" b="1" u="sng" dirty="0">
              <a:solidFill>
                <a:srgbClr val="FF0000"/>
              </a:solidFill>
            </a:endParaRPr>
          </a:p>
        </p:txBody>
      </p:sp>
      <p:sp>
        <p:nvSpPr>
          <p:cNvPr id="5" name="Title 4"/>
          <p:cNvSpPr>
            <a:spLocks noGrp="1"/>
          </p:cNvSpPr>
          <p:nvPr>
            <p:ph type="ctrTitle"/>
          </p:nvPr>
        </p:nvSpPr>
        <p:spPr/>
        <p:txBody>
          <a:bodyPr>
            <a:normAutofit/>
          </a:bodyPr>
          <a:lstStyle/>
          <a:p>
            <a:r>
              <a:rPr lang="en-US" dirty="0" smtClean="0"/>
              <a:t>Now…</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b="1" u="sng" dirty="0" smtClean="0">
                <a:solidFill>
                  <a:srgbClr val="FF0000"/>
                </a:solidFill>
              </a:rPr>
              <a:t>STEP 1: </a:t>
            </a:r>
            <a:endParaRPr lang="en-US" b="1" u="sng" dirty="0">
              <a:solidFill>
                <a:srgbClr val="FF0000"/>
              </a:solidFill>
            </a:endParaRPr>
          </a:p>
        </p:txBody>
      </p:sp>
      <p:sp>
        <p:nvSpPr>
          <p:cNvPr id="7" name="Content Placeholder 6"/>
          <p:cNvSpPr>
            <a:spLocks noGrp="1"/>
          </p:cNvSpPr>
          <p:nvPr>
            <p:ph sz="quarter" idx="1"/>
          </p:nvPr>
        </p:nvSpPr>
        <p:spPr>
          <a:xfrm>
            <a:off x="263236" y="1447800"/>
            <a:ext cx="8631382" cy="5105400"/>
          </a:xfrm>
        </p:spPr>
        <p:txBody>
          <a:bodyPr>
            <a:normAutofit/>
          </a:bodyPr>
          <a:lstStyle/>
          <a:p>
            <a:r>
              <a:rPr lang="en-US" sz="5000" dirty="0" smtClean="0"/>
              <a:t>Silently by yourself, brainstorm some ideas that you might want to do for your informative speech</a:t>
            </a:r>
            <a:br>
              <a:rPr lang="en-US" sz="5000" dirty="0" smtClean="0"/>
            </a:br>
            <a:endParaRPr lang="en-US" sz="5000" dirty="0" smtClean="0"/>
          </a:p>
          <a:p>
            <a:r>
              <a:rPr lang="en-US" sz="5000" dirty="0" smtClean="0"/>
              <a:t>Write them in your writer’s notebook</a:t>
            </a:r>
            <a:endParaRPr lang="en-US" sz="5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381" y="274638"/>
            <a:ext cx="8659091" cy="1143000"/>
          </a:xfrm>
        </p:spPr>
        <p:txBody>
          <a:bodyPr>
            <a:normAutofit/>
          </a:bodyPr>
          <a:lstStyle/>
          <a:p>
            <a:pPr algn="ctr"/>
            <a:r>
              <a:rPr lang="en-US" sz="4800" b="1" u="sng" dirty="0" smtClean="0">
                <a:solidFill>
                  <a:srgbClr val="FF0000"/>
                </a:solidFill>
              </a:rPr>
              <a:t>What is an informative speech?</a:t>
            </a:r>
            <a:endParaRPr lang="en-US" sz="4800" b="1" u="sng" dirty="0">
              <a:solidFill>
                <a:srgbClr val="FF0000"/>
              </a:solidFill>
            </a:endParaRPr>
          </a:p>
        </p:txBody>
      </p:sp>
      <p:pic>
        <p:nvPicPr>
          <p:cNvPr id="4" name="Content Placeholder 3"/>
          <p:cNvPicPr>
            <a:picLocks noGrp="1" noChangeAspect="1"/>
          </p:cNvPicPr>
          <p:nvPr>
            <p:ph sz="quarter" idx="1"/>
          </p:nvPr>
        </p:nvPicPr>
        <mc:AlternateContent xmlns:mc="http://schemas.openxmlformats.org/markup-compatibility/2006">
          <mc:Choice xmlns:ma="http://schemas.microsoft.com/office/mac/drawingml/2008/main" xmlns:mv="urn:schemas-microsoft-com:mac:vml" xmlns="" Requires="ma">
            <p:blipFill>
              <a:blip r:embed="rId2"/>
              <a:srcRect l="-35409" r="-35409"/>
              <a:stretch>
                <a:fillRect/>
              </a:stretch>
            </p:blipFill>
          </mc:Choice>
          <mc:Fallback>
            <p:blipFill>
              <a:blip r:embed="rId3"/>
              <a:srcRect l="-35409" r="-35409"/>
              <a:stretch>
                <a:fillRect/>
              </a:stretch>
            </p:blipFill>
          </mc:Fallback>
        </mc:AlternateConten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solidFill>
                  <a:srgbClr val="FF0000"/>
                </a:solidFill>
              </a:rPr>
              <a:t>STEP 2</a:t>
            </a:r>
            <a:endParaRPr lang="en-US" b="1" u="sng" dirty="0">
              <a:solidFill>
                <a:srgbClr val="FF0000"/>
              </a:solidFill>
            </a:endParaRPr>
          </a:p>
        </p:txBody>
      </p:sp>
      <p:sp>
        <p:nvSpPr>
          <p:cNvPr id="3" name="Content Placeholder 2"/>
          <p:cNvSpPr>
            <a:spLocks noGrp="1"/>
          </p:cNvSpPr>
          <p:nvPr>
            <p:ph sz="quarter" idx="1"/>
          </p:nvPr>
        </p:nvSpPr>
        <p:spPr>
          <a:xfrm>
            <a:off x="318655" y="1447800"/>
            <a:ext cx="8575963" cy="5146964"/>
          </a:xfrm>
        </p:spPr>
        <p:txBody>
          <a:bodyPr/>
          <a:lstStyle/>
          <a:p>
            <a:r>
              <a:rPr lang="en-US" sz="6000" dirty="0" smtClean="0"/>
              <a:t>Narrow your topic down to 1 or 2 choices</a:t>
            </a:r>
            <a:br>
              <a:rPr lang="en-US" sz="6000" dirty="0" smtClean="0"/>
            </a:br>
            <a:endParaRPr lang="en-US" sz="6000" dirty="0" smtClean="0"/>
          </a:p>
          <a:p>
            <a:r>
              <a:rPr lang="en-US" sz="6000" dirty="0" smtClean="0"/>
              <a:t>Circle them, star them, anything.</a:t>
            </a:r>
          </a:p>
          <a:p>
            <a:pPr>
              <a:buNone/>
            </a:pP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solidFill>
                  <a:srgbClr val="FF0000"/>
                </a:solidFill>
              </a:rPr>
              <a:t>STEP 3</a:t>
            </a:r>
            <a:endParaRPr lang="en-US" b="1" u="sng" dirty="0">
              <a:solidFill>
                <a:srgbClr val="FF0000"/>
              </a:solidFill>
            </a:endParaRPr>
          </a:p>
        </p:txBody>
      </p:sp>
      <p:sp>
        <p:nvSpPr>
          <p:cNvPr id="3" name="Content Placeholder 2"/>
          <p:cNvSpPr>
            <a:spLocks noGrp="1"/>
          </p:cNvSpPr>
          <p:nvPr>
            <p:ph sz="quarter" idx="1"/>
          </p:nvPr>
        </p:nvSpPr>
        <p:spPr>
          <a:xfrm>
            <a:off x="304799" y="1447799"/>
            <a:ext cx="8548255" cy="5119255"/>
          </a:xfrm>
        </p:spPr>
        <p:txBody>
          <a:bodyPr/>
          <a:lstStyle/>
          <a:p>
            <a:r>
              <a:rPr lang="en-US" sz="6000" dirty="0" smtClean="0"/>
              <a:t>For each of 1-2 options you narrowed it down to, start brainstorming ideas &amp; questions regarding what you can include in your speech.  </a:t>
            </a:r>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275" y="723900"/>
            <a:ext cx="8056563" cy="1362075"/>
          </a:xfrm>
        </p:spPr>
        <p:txBody>
          <a:bodyPr>
            <a:normAutofit/>
          </a:bodyPr>
          <a:lstStyle/>
          <a:p>
            <a:pPr algn="ctr"/>
            <a:r>
              <a:rPr lang="en-US" sz="7200" b="1" u="sng" dirty="0" smtClean="0">
                <a:solidFill>
                  <a:srgbClr val="FF0000"/>
                </a:solidFill>
              </a:rPr>
              <a:t>“Official Definition”</a:t>
            </a:r>
            <a:endParaRPr lang="en-US" sz="7200" b="1" u="sng" dirty="0">
              <a:solidFill>
                <a:srgbClr val="FF0000"/>
              </a:solidFill>
            </a:endParaRPr>
          </a:p>
        </p:txBody>
      </p:sp>
      <p:sp>
        <p:nvSpPr>
          <p:cNvPr id="5" name="Text Placeholder 4"/>
          <p:cNvSpPr>
            <a:spLocks noGrp="1"/>
          </p:cNvSpPr>
          <p:nvPr>
            <p:ph type="body" idx="1"/>
          </p:nvPr>
        </p:nvSpPr>
        <p:spPr>
          <a:xfrm>
            <a:off x="221673" y="2641600"/>
            <a:ext cx="8700654" cy="4008582"/>
          </a:xfrm>
        </p:spPr>
        <p:txBody>
          <a:bodyPr>
            <a:noAutofit/>
          </a:bodyPr>
          <a:lstStyle/>
          <a:p>
            <a:r>
              <a:rPr lang="en-US" sz="3900" dirty="0" smtClean="0">
                <a:solidFill>
                  <a:srgbClr val="000090"/>
                </a:solidFill>
              </a:rPr>
              <a:t>An informative speech is basically a speech that is aimed at educating an audience. In most cases, it focuses on a particular topic, and it will be delivered by an expert of the topic who will be able to tackle any question that may arise from the audience based on the speech.</a:t>
            </a:r>
            <a:endParaRPr lang="en-US" sz="3900" dirty="0">
              <a:solidFill>
                <a:srgbClr val="00009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772400" cy="1143000"/>
          </a:xfrm>
        </p:spPr>
        <p:txBody>
          <a:bodyPr>
            <a:noAutofit/>
          </a:bodyPr>
          <a:lstStyle/>
          <a:p>
            <a:pPr algn="ctr"/>
            <a:r>
              <a:rPr lang="en-US" sz="4800" b="1" u="sng" dirty="0" smtClean="0">
                <a:solidFill>
                  <a:srgbClr val="FF0000"/>
                </a:solidFill>
              </a:rPr>
              <a:t>What are the 4 parts of an informative speech??</a:t>
            </a:r>
            <a:endParaRPr lang="en-US" sz="4800" b="1" u="sng" dirty="0">
              <a:solidFill>
                <a:srgbClr val="FF0000"/>
              </a:solidFill>
            </a:endParaRPr>
          </a:p>
        </p:txBody>
      </p:sp>
      <p:sp>
        <p:nvSpPr>
          <p:cNvPr id="3" name="Text Placeholder 2"/>
          <p:cNvSpPr>
            <a:spLocks noGrp="1"/>
          </p:cNvSpPr>
          <p:nvPr>
            <p:ph type="body" idx="2"/>
          </p:nvPr>
        </p:nvSpPr>
        <p:spPr>
          <a:xfrm>
            <a:off x="355600" y="1600200"/>
            <a:ext cx="4632036" cy="4495800"/>
          </a:xfrm>
        </p:spPr>
        <p:txBody>
          <a:bodyPr>
            <a:noAutofit/>
          </a:bodyPr>
          <a:lstStyle/>
          <a:p>
            <a:pPr>
              <a:buFont typeface="Wingdings" charset="2"/>
              <a:buChar char="q"/>
            </a:pPr>
            <a:r>
              <a:rPr lang="en-US" sz="4000" dirty="0" smtClean="0"/>
              <a:t>Introduction</a:t>
            </a:r>
            <a:br>
              <a:rPr lang="en-US" sz="4000" dirty="0" smtClean="0"/>
            </a:br>
            <a:endParaRPr lang="en-US" sz="4000" dirty="0" smtClean="0"/>
          </a:p>
          <a:p>
            <a:pPr>
              <a:buFont typeface="Wingdings" charset="2"/>
              <a:buChar char="q"/>
            </a:pPr>
            <a:r>
              <a:rPr lang="en-US" sz="4000" dirty="0" smtClean="0"/>
              <a:t>Body</a:t>
            </a:r>
            <a:br>
              <a:rPr lang="en-US" sz="4000" dirty="0" smtClean="0"/>
            </a:br>
            <a:endParaRPr lang="en-US" sz="4000" dirty="0" smtClean="0"/>
          </a:p>
          <a:p>
            <a:pPr>
              <a:buFont typeface="Wingdings" charset="2"/>
              <a:buChar char="q"/>
            </a:pPr>
            <a:r>
              <a:rPr lang="en-US" sz="4000" dirty="0" smtClean="0"/>
              <a:t>Conclusion</a:t>
            </a:r>
            <a:br>
              <a:rPr lang="en-US" sz="4000" dirty="0" smtClean="0"/>
            </a:br>
            <a:endParaRPr lang="en-US" sz="4000" dirty="0" smtClean="0"/>
          </a:p>
          <a:p>
            <a:pPr>
              <a:buFont typeface="Wingdings" charset="2"/>
              <a:buChar char="q"/>
            </a:pPr>
            <a:r>
              <a:rPr lang="en-US" sz="4000" dirty="0" smtClean="0"/>
              <a:t>Question &amp; Answer </a:t>
            </a:r>
            <a:r>
              <a:rPr lang="en-US" sz="4000" dirty="0" smtClean="0"/>
              <a:t/>
            </a:r>
            <a:br>
              <a:rPr lang="en-US" sz="4000" dirty="0" smtClean="0"/>
            </a:br>
            <a:r>
              <a:rPr lang="en-US" sz="4000" dirty="0" smtClean="0"/>
              <a:t>             period</a:t>
            </a:r>
            <a:endParaRPr lang="en-US" sz="4000" dirty="0"/>
          </a:p>
        </p:txBody>
      </p:sp>
      <p:pic>
        <p:nvPicPr>
          <p:cNvPr id="5" name="Content Placeholder 4"/>
          <p:cNvPicPr>
            <a:picLocks noGrp="1" noChangeAspect="1"/>
          </p:cNvPicPr>
          <p:nvPr>
            <p:ph sz="quarter" idx="1"/>
          </p:nvPr>
        </p:nvPicPr>
        <mc:AlternateContent xmlns:mc="http://schemas.openxmlformats.org/markup-compatibility/2006">
          <mc:Choice xmlns:ma="http://schemas.microsoft.com/office/mac/drawingml/2008/main" xmlns:mv="urn:schemas-microsoft-com:mac:vml" xmlns="" Requires="ma">
            <p:blipFill>
              <a:blip r:embed="rId2"/>
              <a:srcRect l="-19867" r="-19867"/>
              <a:stretch>
                <a:fillRect/>
              </a:stretch>
            </p:blipFill>
          </mc:Choice>
          <mc:Fallback>
            <p:blipFill>
              <a:blip r:embed="rId3"/>
              <a:srcRect l="-19867" r="-19867"/>
              <a:stretch>
                <a:fillRect/>
              </a:stretch>
            </p:blipFill>
          </mc:Fallback>
        </mc:AlternateContent>
        <p:spPr>
          <a:xfrm>
            <a:off x="4232564" y="1909911"/>
            <a:ext cx="5321300" cy="4186089"/>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u="sng" dirty="0" smtClean="0">
                <a:solidFill>
                  <a:srgbClr val="FF0000"/>
                </a:solidFill>
              </a:rPr>
              <a:t>Introduction</a:t>
            </a:r>
            <a:endParaRPr lang="en-US" sz="6600" b="1" u="sng" dirty="0">
              <a:solidFill>
                <a:srgbClr val="FF0000"/>
              </a:solidFill>
            </a:endParaRPr>
          </a:p>
        </p:txBody>
      </p:sp>
      <p:pic>
        <p:nvPicPr>
          <p:cNvPr id="5" name="Content Placeholder 4"/>
          <p:cNvPicPr>
            <a:picLocks noGrp="1" noChangeAspect="1"/>
          </p:cNvPicPr>
          <p:nvPr>
            <p:ph sz="quarter" idx="1"/>
          </p:nvPr>
        </p:nvPicPr>
        <p:blipFill>
          <a:blip r:embed="rId2"/>
          <a:srcRect l="-6383" r="-6383"/>
          <a:stretch>
            <a:fillRect/>
          </a:stretch>
        </p:blipFill>
        <p:spPr>
          <a:xfrm>
            <a:off x="939800" y="1663700"/>
            <a:ext cx="7137400" cy="4198471"/>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527" y="274638"/>
            <a:ext cx="8700655" cy="889144"/>
          </a:xfrm>
        </p:spPr>
        <p:txBody>
          <a:bodyPr>
            <a:normAutofit/>
          </a:bodyPr>
          <a:lstStyle/>
          <a:p>
            <a:pPr algn="ctr"/>
            <a:r>
              <a:rPr lang="en-US" b="1" u="sng" dirty="0" smtClean="0">
                <a:solidFill>
                  <a:srgbClr val="FF0000"/>
                </a:solidFill>
              </a:rPr>
              <a:t>GET THE AUDIENCE’S ATTENTIONS!!</a:t>
            </a:r>
            <a:endParaRPr lang="en-US" b="1" u="sng" dirty="0">
              <a:solidFill>
                <a:srgbClr val="FF0000"/>
              </a:solidFill>
            </a:endParaRPr>
          </a:p>
        </p:txBody>
      </p:sp>
      <p:sp>
        <p:nvSpPr>
          <p:cNvPr id="3" name="Text Placeholder 2"/>
          <p:cNvSpPr>
            <a:spLocks noGrp="1"/>
          </p:cNvSpPr>
          <p:nvPr>
            <p:ph sz="quarter" idx="1"/>
          </p:nvPr>
        </p:nvSpPr>
        <p:spPr>
          <a:xfrm>
            <a:off x="235527" y="1447800"/>
            <a:ext cx="5915891" cy="5049982"/>
          </a:xfrm>
        </p:spPr>
        <p:txBody>
          <a:bodyPr>
            <a:noAutofit/>
          </a:bodyPr>
          <a:lstStyle/>
          <a:p>
            <a:pPr>
              <a:buFont typeface="Wingdings" charset="2"/>
              <a:buChar char="Ø"/>
            </a:pPr>
            <a:r>
              <a:rPr lang="en-US" sz="4000" dirty="0" smtClean="0"/>
              <a:t>Make a dramatic statement</a:t>
            </a:r>
          </a:p>
          <a:p>
            <a:pPr>
              <a:buFont typeface="Wingdings" charset="2"/>
              <a:buChar char="Ø"/>
            </a:pPr>
            <a:r>
              <a:rPr lang="en-US" sz="4000" dirty="0" smtClean="0"/>
              <a:t>Ask a question</a:t>
            </a:r>
          </a:p>
          <a:p>
            <a:pPr>
              <a:buFont typeface="Wingdings" charset="2"/>
              <a:buChar char="Ø"/>
            </a:pPr>
            <a:r>
              <a:rPr lang="en-US" sz="4000" dirty="0" smtClean="0"/>
              <a:t>Use a quote</a:t>
            </a:r>
          </a:p>
          <a:p>
            <a:pPr>
              <a:buFont typeface="Wingdings" charset="2"/>
              <a:buChar char="Ø"/>
            </a:pPr>
            <a:r>
              <a:rPr lang="en-US" sz="4000" dirty="0" smtClean="0"/>
              <a:t>Tell a joke or a brief story connected to your topic </a:t>
            </a:r>
            <a:r>
              <a:rPr lang="en-US" sz="4000" i="1" dirty="0" smtClean="0"/>
              <a:t>(anecdote)</a:t>
            </a:r>
          </a:p>
          <a:p>
            <a:pPr>
              <a:buFont typeface="Wingdings" charset="2"/>
              <a:buChar char="Ø"/>
            </a:pPr>
            <a:r>
              <a:rPr lang="en-US" sz="4000" dirty="0" smtClean="0"/>
              <a:t>Present a contrast between past </a:t>
            </a:r>
            <a:r>
              <a:rPr lang="en-US" sz="4000" smtClean="0"/>
              <a:t>and </a:t>
            </a:r>
            <a:r>
              <a:rPr lang="en-US" sz="4000" smtClean="0"/>
              <a:t>present</a:t>
            </a:r>
            <a:endParaRPr lang="en-US" sz="4000" dirty="0"/>
          </a:p>
        </p:txBody>
      </p:sp>
      <p:pic>
        <p:nvPicPr>
          <p:cNvPr id="5" name="Content Placeholder 4"/>
          <p:cNvPicPr>
            <a:picLocks noGrp="1" noChangeAspect="1"/>
          </p:cNvPicPr>
          <p:nvPr>
            <p:ph sz="quarter" idx="2"/>
          </p:nvPr>
        </p:nvPicPr>
        <mc:AlternateContent xmlns:mc="http://schemas.openxmlformats.org/markup-compatibility/2006">
          <mc:Choice xmlns:ma="http://schemas.microsoft.com/office/mac/drawingml/2008/main" xmlns:mv="urn:schemas-microsoft-com:mac:vml" xmlns="" Requires="ma">
            <p:blipFill>
              <a:blip r:embed="rId2"/>
              <a:srcRect l="-14700" r="-14700"/>
              <a:stretch>
                <a:fillRect/>
              </a:stretch>
            </p:blipFill>
          </mc:Choice>
          <mc:Fallback>
            <p:blipFill>
              <a:blip r:embed="rId3"/>
              <a:srcRect l="-14700" r="-14700"/>
              <a:stretch>
                <a:fillRect/>
              </a:stretch>
            </p:blipFill>
          </mc:Fallback>
        </mc:AlternateContent>
        <p:spPr>
          <a:xfrm>
            <a:off x="5924550" y="2009711"/>
            <a:ext cx="3219450" cy="3926159"/>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u="sng" dirty="0" smtClean="0">
                <a:solidFill>
                  <a:srgbClr val="FF0000"/>
                </a:solidFill>
              </a:rPr>
              <a:t>PREVIEW THE TOPIC</a:t>
            </a:r>
            <a:endParaRPr lang="en-US" sz="5400" b="1" u="sng" dirty="0">
              <a:solidFill>
                <a:srgbClr val="FF0000"/>
              </a:solidFill>
            </a:endParaRPr>
          </a:p>
        </p:txBody>
      </p:sp>
      <p:sp>
        <p:nvSpPr>
          <p:cNvPr id="3" name="Text Placeholder 2"/>
          <p:cNvSpPr>
            <a:spLocks noGrp="1"/>
          </p:cNvSpPr>
          <p:nvPr>
            <p:ph type="body" idx="2"/>
          </p:nvPr>
        </p:nvSpPr>
        <p:spPr>
          <a:xfrm>
            <a:off x="318655" y="1600200"/>
            <a:ext cx="5078845" cy="5008418"/>
          </a:xfrm>
        </p:spPr>
        <p:txBody>
          <a:bodyPr>
            <a:noAutofit/>
          </a:bodyPr>
          <a:lstStyle/>
          <a:p>
            <a:r>
              <a:rPr lang="en-US" sz="5400" dirty="0" smtClean="0"/>
              <a:t>Explain any background or terms that listeners need to know before the actual speech</a:t>
            </a:r>
            <a:endParaRPr lang="en-US" sz="5400" dirty="0"/>
          </a:p>
        </p:txBody>
      </p:sp>
      <p:pic>
        <p:nvPicPr>
          <p:cNvPr id="5" name="Content Placeholder 4"/>
          <p:cNvPicPr>
            <a:picLocks noGrp="1" noChangeAspect="1"/>
          </p:cNvPicPr>
          <p:nvPr>
            <p:ph sz="quarter" idx="1"/>
          </p:nvPr>
        </p:nvPicPr>
        <mc:AlternateContent xmlns:mc="http://schemas.openxmlformats.org/markup-compatibility/2006">
          <mc:Choice xmlns:ma="http://schemas.microsoft.com/office/mac/drawingml/2008/main" xmlns:mv="urn:schemas-microsoft-com:mac:vml" xmlns="" Requires="ma">
            <p:blipFill>
              <a:blip r:embed="rId2"/>
              <a:srcRect l="-1933" r="-1933"/>
              <a:stretch>
                <a:fillRect/>
              </a:stretch>
            </p:blipFill>
          </mc:Choice>
          <mc:Fallback>
            <p:blipFill>
              <a:blip r:embed="rId3"/>
              <a:srcRect l="-1933" r="-1933"/>
              <a:stretch>
                <a:fillRect/>
              </a:stretch>
            </p:blipFill>
          </mc:Fallback>
        </mc:AlternateContent>
        <p:spPr>
          <a:xfrm>
            <a:off x="5397500" y="2374476"/>
            <a:ext cx="3746500" cy="2947247"/>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40893"/>
            <a:ext cx="7772400" cy="1143000"/>
          </a:xfrm>
        </p:spPr>
        <p:txBody>
          <a:bodyPr>
            <a:noAutofit/>
          </a:bodyPr>
          <a:lstStyle/>
          <a:p>
            <a:pPr algn="ctr"/>
            <a:r>
              <a:rPr lang="en-US" sz="4400" b="1" u="sng" dirty="0" smtClean="0">
                <a:solidFill>
                  <a:srgbClr val="FF0000"/>
                </a:solidFill>
              </a:rPr>
              <a:t>APPLY THE MESSAGE TO THE AUDIENCE</a:t>
            </a:r>
            <a:endParaRPr lang="en-US" sz="4400" b="1" u="sng" dirty="0">
              <a:solidFill>
                <a:srgbClr val="FF0000"/>
              </a:solidFill>
            </a:endParaRPr>
          </a:p>
        </p:txBody>
      </p:sp>
      <p:sp>
        <p:nvSpPr>
          <p:cNvPr id="3" name="Text Placeholder 2"/>
          <p:cNvSpPr>
            <a:spLocks noGrp="1"/>
          </p:cNvSpPr>
          <p:nvPr>
            <p:ph sz="quarter" idx="1"/>
          </p:nvPr>
        </p:nvSpPr>
        <p:spPr>
          <a:xfrm>
            <a:off x="360217" y="1447799"/>
            <a:ext cx="5056909" cy="5133109"/>
          </a:xfrm>
        </p:spPr>
        <p:txBody>
          <a:bodyPr>
            <a:normAutofit/>
          </a:bodyPr>
          <a:lstStyle/>
          <a:p>
            <a:pPr marL="0" indent="0">
              <a:buNone/>
            </a:pPr>
            <a:endParaRPr lang="en-US" sz="4800" dirty="0" smtClean="0"/>
          </a:p>
          <a:p>
            <a:r>
              <a:rPr lang="en-US" sz="6600" dirty="0" smtClean="0"/>
              <a:t>How does this topic affect the lives of the audience?</a:t>
            </a:r>
            <a:endParaRPr lang="en-US" sz="6600" dirty="0"/>
          </a:p>
        </p:txBody>
      </p:sp>
      <p:pic>
        <p:nvPicPr>
          <p:cNvPr id="6" name="Content Placeholder 5"/>
          <p:cNvPicPr>
            <a:picLocks noGrp="1" noChangeAspect="1"/>
          </p:cNvPicPr>
          <p:nvPr>
            <p:ph sz="quarter" idx="2"/>
          </p:nvPr>
        </p:nvPicPr>
        <mc:AlternateContent xmlns:mc="http://schemas.openxmlformats.org/markup-compatibility/2006">
          <mc:Choice xmlns:ma="http://schemas.microsoft.com/office/mac/drawingml/2008/main" xmlns:mv="urn:schemas-microsoft-com:mac:vml" xmlns="" Requires="ma">
            <p:blipFill>
              <a:blip r:embed="rId2"/>
              <a:srcRect l="-3682" r="-3682"/>
              <a:stretch>
                <a:fillRect/>
              </a:stretch>
            </p:blipFill>
          </mc:Choice>
          <mc:Fallback>
            <p:blipFill>
              <a:blip r:embed="rId3"/>
              <a:srcRect l="-3682" r="-3682"/>
              <a:stretch>
                <a:fillRect/>
              </a:stretch>
            </p:blipFill>
          </mc:Fallback>
        </mc:AlternateContent>
        <p:spPr>
          <a:xfrm>
            <a:off x="5632450" y="2151944"/>
            <a:ext cx="3054350" cy="3724817"/>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163" y="148937"/>
            <a:ext cx="7772400" cy="1362075"/>
          </a:xfrm>
        </p:spPr>
        <p:txBody>
          <a:bodyPr>
            <a:normAutofit/>
          </a:bodyPr>
          <a:lstStyle/>
          <a:p>
            <a:pPr algn="ctr"/>
            <a:r>
              <a:rPr lang="en-US" sz="4500" b="1" u="sng" dirty="0" smtClean="0">
                <a:solidFill>
                  <a:srgbClr val="FF0000"/>
                </a:solidFill>
              </a:rPr>
              <a:t>ESTABLISH YOUR CREDIBILITY</a:t>
            </a:r>
            <a:endParaRPr lang="en-US" sz="4500" b="1" u="sng" dirty="0">
              <a:solidFill>
                <a:srgbClr val="FF0000"/>
              </a:solidFill>
            </a:endParaRPr>
          </a:p>
        </p:txBody>
      </p:sp>
      <p:sp>
        <p:nvSpPr>
          <p:cNvPr id="3" name="Text Placeholder 2"/>
          <p:cNvSpPr>
            <a:spLocks noGrp="1"/>
          </p:cNvSpPr>
          <p:nvPr>
            <p:ph type="body" idx="1"/>
          </p:nvPr>
        </p:nvSpPr>
        <p:spPr>
          <a:xfrm>
            <a:off x="263236" y="2547937"/>
            <a:ext cx="8548255" cy="3977553"/>
          </a:xfrm>
        </p:spPr>
        <p:txBody>
          <a:bodyPr>
            <a:normAutofit/>
          </a:bodyPr>
          <a:lstStyle/>
          <a:p>
            <a:pPr>
              <a:buFont typeface="Wingdings" charset="2"/>
              <a:buChar char="ü"/>
            </a:pPr>
            <a:r>
              <a:rPr lang="en-US" sz="4800" dirty="0" smtClean="0">
                <a:solidFill>
                  <a:srgbClr val="FF6600"/>
                </a:solidFill>
              </a:rPr>
              <a:t>Let your audience know WHY they should listen to you</a:t>
            </a:r>
          </a:p>
          <a:p>
            <a:pPr>
              <a:buFont typeface="Wingdings" charset="2"/>
              <a:buChar char="ü"/>
            </a:pPr>
            <a:endParaRPr lang="en-US" sz="4800" dirty="0" smtClean="0">
              <a:solidFill>
                <a:srgbClr val="FF6600"/>
              </a:solidFill>
            </a:endParaRPr>
          </a:p>
          <a:p>
            <a:pPr>
              <a:buFont typeface="Wingdings" charset="2"/>
              <a:buChar char="ü"/>
            </a:pPr>
            <a:r>
              <a:rPr lang="en-US" sz="4800" dirty="0" smtClean="0">
                <a:solidFill>
                  <a:srgbClr val="FF6600"/>
                </a:solidFill>
              </a:rPr>
              <a:t>Give the audience a reason to listen to you &amp; believe you</a:t>
            </a:r>
            <a:endParaRPr lang="en-US" sz="4800" dirty="0">
              <a:solidFill>
                <a:srgbClr val="FF66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ＭＳ ゴシック"/>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ヒラギノ明朝 Pro W3"/>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Equity.thmx</Template>
  <TotalTime>213</TotalTime>
  <Words>294</Words>
  <Application>Microsoft Office PowerPoint</Application>
  <PresentationFormat>On-screen Show (4:3)</PresentationFormat>
  <Paragraphs>66</Paragraphs>
  <Slides>21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Calibri</vt:lpstr>
      <vt:lpstr>Courier New</vt:lpstr>
      <vt:lpstr>Franklin Gothic Book</vt:lpstr>
      <vt:lpstr>Perpetua</vt:lpstr>
      <vt:lpstr>Wingdings</vt:lpstr>
      <vt:lpstr>Wingdings 2</vt:lpstr>
      <vt:lpstr>Equity</vt:lpstr>
      <vt:lpstr>Unit 1</vt:lpstr>
      <vt:lpstr>What is an informative speech?</vt:lpstr>
      <vt:lpstr>“Official Definition”</vt:lpstr>
      <vt:lpstr>What are the 4 parts of an informative speech??</vt:lpstr>
      <vt:lpstr>Introduction</vt:lpstr>
      <vt:lpstr>GET THE AUDIENCE’S ATTENTIONS!!</vt:lpstr>
      <vt:lpstr>PREVIEW THE TOPIC</vt:lpstr>
      <vt:lpstr>APPLY THE MESSAGE TO THE AUDIENCE</vt:lpstr>
      <vt:lpstr>ESTABLISH YOUR CREDIBILITY</vt:lpstr>
      <vt:lpstr>Body Paragraphs</vt:lpstr>
      <vt:lpstr>ORGANIZE YOUR INFORMATION</vt:lpstr>
      <vt:lpstr>FOLLOW PRINCIPLES OF INFORMING</vt:lpstr>
      <vt:lpstr>CONCLUSION</vt:lpstr>
      <vt:lpstr>TECHNIQUES FOR CONCLUSIONS</vt:lpstr>
      <vt:lpstr>QUESTION &amp; ANSWER PERIOD</vt:lpstr>
      <vt:lpstr>MAJOR POINTS</vt:lpstr>
      <vt:lpstr>YOU WILL HAVE A QUIZ OVER INFORMATIVE SPEECHES NEXT CLASS PERIOD </vt:lpstr>
      <vt:lpstr>Now…</vt:lpstr>
      <vt:lpstr>STEP 1: </vt:lpstr>
      <vt:lpstr>STEP 2</vt:lpstr>
      <vt:lpstr>STEP 3</vt:lpstr>
    </vt:vector>
  </TitlesOfParts>
  <Company>Metro State College of Denver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 E</dc:creator>
  <cp:lastModifiedBy>Luedders, Renee</cp:lastModifiedBy>
  <cp:revision>46</cp:revision>
  <dcterms:created xsi:type="dcterms:W3CDTF">2015-08-11T02:36:14Z</dcterms:created>
  <dcterms:modified xsi:type="dcterms:W3CDTF">2017-01-03T19:53:19Z</dcterms:modified>
</cp:coreProperties>
</file>