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114800" y="1572768"/>
            <a:ext cx="4910328" cy="2130552"/>
          </a:xfrm>
        </p:spPr>
        <p:txBody>
          <a:bodyPr vert="horz" lIns="91440" tIns="45720" rIns="91440" bIns="45720" rtlCol="0" anchor="b" anchorCtr="0">
            <a:normAutofit/>
          </a:bodyPr>
          <a:lstStyle>
            <a:lvl1pPr algn="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114800" y="3711388"/>
            <a:ext cx="4910328" cy="886968"/>
          </a:xfrm>
        </p:spPr>
        <p:txBody>
          <a:bodyPr vert="horz" lIns="91440" tIns="45720" rIns="91440" bIns="45720" rtlCol="0">
            <a:normAutofit/>
          </a:bodyPr>
          <a:lstStyle>
            <a:lvl1pPr marL="0" indent="0" algn="r" defTabSz="914400" rtl="0" eaLnBrk="1" latinLnBrk="0" hangingPunct="1">
              <a:spcBef>
                <a:spcPct val="20000"/>
              </a:spcBef>
              <a:buClr>
                <a:schemeClr val="accent1"/>
              </a:buClr>
              <a:buSzPct val="90000"/>
              <a:buFont typeface="Wingdings" pitchFamily="2" charset="2"/>
              <a:buNone/>
              <a:defRPr sz="2400" b="1" kern="1200">
                <a:solidFill>
                  <a:schemeClr val="tx1">
                    <a:tint val="75000"/>
                  </a:schemeClr>
                </a:solidFill>
                <a:effectLst>
                  <a:outerShdw blurRad="50800" dist="50800" dir="2700000" algn="tl" rotWithShape="0">
                    <a:schemeClr val="bg1">
                      <a:alpha val="3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5CA9CF5D-6EB7-3544-8B02-2A4F33FD85FB}" type="datetimeFigureOut">
              <a:rPr lang="en-US" smtClean="0"/>
              <a:pPr/>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0922C9-D067-DC43-95BD-C593CB158BEF}" type="slidenum">
              <a:rPr lang="en-US" smtClean="0"/>
              <a:pPr/>
              <a:t>‹#›</a:t>
            </a:fld>
            <a:endParaRPr lang="en-US" dirty="0"/>
          </a:p>
        </p:txBody>
      </p:sp>
      <p:sp>
        <p:nvSpPr>
          <p:cNvPr id="20" name="Oval 19"/>
          <p:cNvSpPr>
            <a:spLocks noChangeAspect="1"/>
          </p:cNvSpPr>
          <p:nvPr/>
        </p:nvSpPr>
        <p:spPr>
          <a:xfrm>
            <a:off x="121024" y="85165"/>
            <a:ext cx="4433047" cy="4433047"/>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4" name="Oval 33"/>
          <p:cNvSpPr/>
          <p:nvPr/>
        </p:nvSpPr>
        <p:spPr>
          <a:xfrm>
            <a:off x="179294" y="112058"/>
            <a:ext cx="4201255" cy="4201255"/>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Oval 34"/>
          <p:cNvSpPr/>
          <p:nvPr/>
        </p:nvSpPr>
        <p:spPr>
          <a:xfrm>
            <a:off x="264460" y="138952"/>
            <a:ext cx="3988777" cy="4056383"/>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Oval 36"/>
          <p:cNvSpPr/>
          <p:nvPr/>
        </p:nvSpPr>
        <p:spPr>
          <a:xfrm>
            <a:off x="264460" y="138953"/>
            <a:ext cx="3897026" cy="3897026"/>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127000" dist="63500" dir="162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3">
        <a:schemeClr val="bg2"/>
      </p:bgRef>
    </p:bg>
    <p:spTree>
      <p:nvGrpSpPr>
        <p:cNvPr id="1" name=""/>
        <p:cNvGrpSpPr/>
        <p:nvPr/>
      </p:nvGrpSpPr>
      <p:grpSpPr>
        <a:xfrm>
          <a:off x="0" y="0"/>
          <a:ext cx="0" cy="0"/>
          <a:chOff x="0" y="0"/>
          <a:chExt cx="0" cy="0"/>
        </a:xfrm>
      </p:grpSpPr>
      <p:grpSp>
        <p:nvGrpSpPr>
          <p:cNvPr id="9" name="Group 8"/>
          <p:cNvGrpSpPr/>
          <p:nvPr/>
        </p:nvGrpSpPr>
        <p:grpSpPr>
          <a:xfrm>
            <a:off x="0" y="1178859"/>
            <a:ext cx="9144000" cy="45291"/>
            <a:chOff x="0" y="1613647"/>
            <a:chExt cx="9144000" cy="45291"/>
          </a:xfrm>
        </p:grpSpPr>
        <p:cxnSp>
          <p:nvCxnSpPr>
            <p:cNvPr id="10" name="Straight Connector 9"/>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0" y="5715000"/>
            <a:ext cx="9144000" cy="45291"/>
            <a:chOff x="0" y="1613647"/>
            <a:chExt cx="9144000" cy="45291"/>
          </a:xfrm>
        </p:grpSpPr>
        <p:cxnSp>
          <p:nvCxnSpPr>
            <p:cNvPr id="13" name="Straight Connector 12"/>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1524000"/>
            <a:ext cx="3581400" cy="1252538"/>
          </a:xfrm>
        </p:spPr>
        <p:txBody>
          <a:bodyPr anchor="b">
            <a:normAutofit/>
          </a:bodyPr>
          <a:lstStyle>
            <a:lvl1pPr algn="l">
              <a:defRPr sz="3600" b="1"/>
            </a:lvl1pPr>
          </a:lstStyle>
          <a:p>
            <a:r>
              <a:rPr lang="en-US" smtClean="0"/>
              <a:t>Click to edit Master title style</a:t>
            </a:r>
            <a:endParaRPr/>
          </a:p>
        </p:txBody>
      </p:sp>
      <p:sp>
        <p:nvSpPr>
          <p:cNvPr id="4" name="Text Placeholder 3"/>
          <p:cNvSpPr>
            <a:spLocks noGrp="1"/>
          </p:cNvSpPr>
          <p:nvPr>
            <p:ph type="body" sz="half" idx="2"/>
          </p:nvPr>
        </p:nvSpPr>
        <p:spPr>
          <a:xfrm>
            <a:off x="457200" y="2895600"/>
            <a:ext cx="3581400" cy="2438400"/>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A9CF5D-6EB7-3544-8B02-2A4F33FD85FB}" type="datetimeFigureOut">
              <a:rPr lang="en-US" smtClean="0"/>
              <a:pPr/>
              <a:t>2/17/2016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0922C9-D067-DC43-95BD-C593CB158BEF}" type="slidenum">
              <a:rPr lang="en-US" smtClean="0"/>
              <a:pPr/>
              <a:t>‹#›</a:t>
            </a:fld>
            <a:endParaRPr lang="en-US" dirty="0"/>
          </a:p>
        </p:txBody>
      </p:sp>
      <p:sp>
        <p:nvSpPr>
          <p:cNvPr id="8" name="Oval 7"/>
          <p:cNvSpPr>
            <a:spLocks noChangeAspect="1"/>
          </p:cNvSpPr>
          <p:nvPr/>
        </p:nvSpPr>
        <p:spPr>
          <a:xfrm>
            <a:off x="4285131" y="1116106"/>
            <a:ext cx="4724400" cy="4724400"/>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4473386" y="1148001"/>
            <a:ext cx="4434840" cy="4434987"/>
          </a:xfrm>
          <a:prstGeom prst="ellipse">
            <a:avLst/>
          </a:prstGeom>
          <a:effectLst>
            <a:innerShdw blurRad="63500" dist="50800" dir="18900000">
              <a:prstClr val="black">
                <a:alpha val="30000"/>
              </a:prstClr>
            </a:innerShdw>
          </a:effectLst>
        </p:spPr>
        <p:txBody>
          <a:bodyPr vert="horz" lIns="91440" tIns="45720" rIns="91440" bIns="45720" rtlCol="0">
            <a:normAutofit/>
          </a:bodyPr>
          <a:lstStyle>
            <a:lvl1pPr marL="342900" indent="-342900" algn="r" defTabSz="914400" rtl="0" eaLnBrk="1" latinLnBrk="0" hangingPunct="1">
              <a:spcBef>
                <a:spcPct val="20000"/>
              </a:spcBef>
              <a:buClr>
                <a:schemeClr val="accent1"/>
              </a:buClr>
              <a:buSzPct val="90000"/>
              <a:buFont typeface="Wingdings" pitchFamily="2" charset="2"/>
              <a:buNone/>
              <a:defRPr sz="18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CA9CF5D-6EB7-3544-8B02-2A4F33FD85FB}" type="datetimeFigureOut">
              <a:rPr lang="en-US" smtClean="0"/>
              <a:pPr/>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0922C9-D067-DC43-95BD-C593CB158BEF}" type="slidenum">
              <a:rPr lang="en-US" smtClean="0"/>
              <a:pPr/>
              <a:t>‹#›</a:t>
            </a:fld>
            <a:endParaRPr lang="en-US" dirty="0"/>
          </a:p>
        </p:txBody>
      </p:sp>
      <p:grpSp>
        <p:nvGrpSpPr>
          <p:cNvPr id="7"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6500" y="609600"/>
            <a:ext cx="1587500" cy="55165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609600"/>
            <a:ext cx="662940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556499" y="6356350"/>
            <a:ext cx="1148229" cy="365125"/>
          </a:xfrm>
        </p:spPr>
        <p:txBody>
          <a:bodyPr/>
          <a:lstStyle/>
          <a:p>
            <a:fld id="{5CA9CF5D-6EB7-3544-8B02-2A4F33FD85FB}" type="datetimeFigureOut">
              <a:rPr lang="en-US" smtClean="0"/>
              <a:pPr/>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0922C9-D067-DC43-95BD-C593CB158BEF}" type="slidenum">
              <a:rPr lang="en-US" smtClean="0"/>
              <a:pPr/>
              <a:t>‹#›</a:t>
            </a:fld>
            <a:endParaRPr lang="en-US" dirty="0"/>
          </a:p>
        </p:txBody>
      </p:sp>
      <p:grpSp>
        <p:nvGrpSpPr>
          <p:cNvPr id="7" name="Group 6"/>
          <p:cNvGrpSpPr/>
          <p:nvPr/>
        </p:nvGrpSpPr>
        <p:grpSpPr>
          <a:xfrm rot="5400000">
            <a:off x="4065260" y="3406355"/>
            <a:ext cx="6858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CA9CF5D-6EB7-3544-8B02-2A4F33FD85FB}" type="datetimeFigureOut">
              <a:rPr lang="en-US" smtClean="0"/>
              <a:pPr/>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0922C9-D067-DC43-95BD-C593CB158BEF}" type="slidenum">
              <a:rPr lang="en-US" smtClean="0"/>
              <a:pPr/>
              <a:t>‹#›</a:t>
            </a:fld>
            <a:endParaRPr lang="en-US" dirty="0"/>
          </a:p>
        </p:txBody>
      </p:sp>
      <p:grpSp>
        <p:nvGrpSpPr>
          <p:cNvPr id="7" name="Group 10"/>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5376" y="1573306"/>
            <a:ext cx="3653117" cy="2133600"/>
          </a:xfrm>
        </p:spPr>
        <p:txBody>
          <a:bodyPr anchor="b" anchorCtr="0"/>
          <a:lstStyle>
            <a:lvl1pPr algn="r">
              <a:defRPr/>
            </a:lvl1pPr>
          </a:lstStyle>
          <a:p>
            <a:r>
              <a:rPr lang="en-US" smtClean="0"/>
              <a:t>Click to edit Master title style</a:t>
            </a:r>
            <a:endParaRPr/>
          </a:p>
        </p:txBody>
      </p:sp>
      <p:sp>
        <p:nvSpPr>
          <p:cNvPr id="3" name="Subtitle 2"/>
          <p:cNvSpPr>
            <a:spLocks noGrp="1"/>
          </p:cNvSpPr>
          <p:nvPr>
            <p:ph type="subTitle" idx="1"/>
          </p:nvPr>
        </p:nvSpPr>
        <p:spPr>
          <a:xfrm>
            <a:off x="5365376" y="3998259"/>
            <a:ext cx="3653117" cy="883024"/>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5CA9CF5D-6EB7-3544-8B02-2A4F33FD85FB}" type="datetimeFigureOut">
              <a:rPr lang="en-US" smtClean="0"/>
              <a:pPr/>
              <a:t>2/17/2016</a:t>
            </a:fld>
            <a:endParaRPr lang="en-US" dirty="0"/>
          </a:p>
        </p:txBody>
      </p:sp>
      <p:sp>
        <p:nvSpPr>
          <p:cNvPr id="5" name="Footer Placeholder 4"/>
          <p:cNvSpPr>
            <a:spLocks noGrp="1"/>
          </p:cNvSpPr>
          <p:nvPr>
            <p:ph type="ftr" sz="quarter" idx="11"/>
          </p:nvPr>
        </p:nvSpPr>
        <p:spPr>
          <a:xfrm>
            <a:off x="3124200" y="6356350"/>
            <a:ext cx="2895600" cy="365125"/>
          </a:xfrm>
        </p:spPr>
        <p:txBody>
          <a:bodyPr/>
          <a:lstStyle>
            <a:lvl1pPr algn="ctr">
              <a:defRPr/>
            </a:lvl1pPr>
          </a:lstStyle>
          <a:p>
            <a:endParaRPr lang="en-US" dirty="0"/>
          </a:p>
        </p:txBody>
      </p:sp>
      <p:sp>
        <p:nvSpPr>
          <p:cNvPr id="16" name="Oval 15"/>
          <p:cNvSpPr>
            <a:spLocks noChangeAspect="1"/>
          </p:cNvSpPr>
          <p:nvPr/>
        </p:nvSpPr>
        <p:spPr>
          <a:xfrm>
            <a:off x="134471" y="685800"/>
            <a:ext cx="5268049" cy="5268049"/>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229676" y="712694"/>
            <a:ext cx="4983480" cy="4983480"/>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24"/>
          <p:cNvSpPr>
            <a:spLocks noGrp="1"/>
          </p:cNvSpPr>
          <p:nvPr>
            <p:ph type="pic" sz="quarter" idx="13"/>
          </p:nvPr>
        </p:nvSpPr>
        <p:spPr>
          <a:xfrm>
            <a:off x="241232" y="716992"/>
            <a:ext cx="4906459" cy="4852935"/>
          </a:xfrm>
          <a:prstGeom prst="ellipse">
            <a:avLst/>
          </a:prstGeom>
          <a:effectLst>
            <a:innerShdw blurRad="63500" dist="50800" dir="16200000">
              <a:prstClr val="black">
                <a:alpha val="30000"/>
              </a:prstClr>
            </a:innerShdw>
          </a:effectLst>
        </p:spPr>
        <p:txBody>
          <a:bodyPr>
            <a:normAutofit/>
          </a:bodyPr>
          <a:lstStyle>
            <a:lvl1pPr algn="r">
              <a:buNone/>
              <a:defRPr sz="1800"/>
            </a:lvl1pPr>
          </a:lstStyle>
          <a:p>
            <a:r>
              <a:rPr lang="en-US" dirty="0" smtClean="0"/>
              <a:t>Click icon to add picture</a:t>
            </a:r>
            <a:endParaRP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8013" cy="1362075"/>
          </a:xfrm>
        </p:spPr>
        <p:txBody>
          <a:bodyPr anchor="b" anchorCtr="0">
            <a:normAutofit/>
          </a:bodyPr>
          <a:lstStyle>
            <a:lvl1pPr algn="ctr">
              <a:defRPr sz="48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29013"/>
            <a:ext cx="8228013" cy="1347787"/>
          </a:xfrm>
        </p:spPr>
        <p:txBody>
          <a:bodyPr anchor="t"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A9CF5D-6EB7-3544-8B02-2A4F33FD85FB}" type="datetimeFigureOut">
              <a:rPr lang="en-US" smtClean="0"/>
              <a:pPr/>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0922C9-D067-DC43-95BD-C593CB158BEF}" type="slidenum">
              <a:rPr lang="en-US" smtClean="0"/>
              <a:pPr/>
              <a:t>‹#›</a:t>
            </a:fld>
            <a:endParaRPr lang="en-US" dirty="0"/>
          </a:p>
        </p:txBody>
      </p:sp>
      <p:grpSp>
        <p:nvGrpSpPr>
          <p:cNvPr id="7" name="Group 7"/>
          <p:cNvGrpSpPr/>
          <p:nvPr/>
        </p:nvGrpSpPr>
        <p:grpSpPr>
          <a:xfrm>
            <a:off x="0" y="1447800"/>
            <a:ext cx="9144000" cy="45291"/>
            <a:chOff x="0" y="1613647"/>
            <a:chExt cx="9144000" cy="45291"/>
          </a:xfrm>
        </p:grpSpPr>
        <p:cxnSp>
          <p:nvCxnSpPr>
            <p:cNvPr id="9" name="Straight Connector 8"/>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0" y="4939553"/>
            <a:ext cx="9144000" cy="45291"/>
            <a:chOff x="0" y="1613647"/>
            <a:chExt cx="9144000" cy="45291"/>
          </a:xfrm>
        </p:grpSpPr>
        <p:cxnSp>
          <p:nvCxnSpPr>
            <p:cNvPr id="12" name="Straight Connector 11"/>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5720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488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CA9CF5D-6EB7-3544-8B02-2A4F33FD85FB}" type="datetimeFigureOut">
              <a:rPr lang="en-US" smtClean="0"/>
              <a:pPr/>
              <a:t>2/17/2016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0922C9-D067-DC43-95BD-C593CB158BEF}" type="slidenum">
              <a:rPr lang="en-US" smtClean="0"/>
              <a:pPr/>
              <a:t>‹#›</a:t>
            </a:fld>
            <a:endParaRPr lang="en-US" dirty="0"/>
          </a:p>
        </p:txBody>
      </p:sp>
      <p:grpSp>
        <p:nvGrpSpPr>
          <p:cNvPr id="8" name="Group 16"/>
          <p:cNvGrpSpPr/>
          <p:nvPr/>
        </p:nvGrpSpPr>
        <p:grpSpPr>
          <a:xfrm>
            <a:off x="0" y="1584169"/>
            <a:ext cx="9144000" cy="45291"/>
            <a:chOff x="0" y="1613647"/>
            <a:chExt cx="9144000" cy="45291"/>
          </a:xfrm>
        </p:grpSpPr>
        <p:cxnSp>
          <p:nvCxnSpPr>
            <p:cNvPr id="18" name="Straight Connector 1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584169"/>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488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5CA9CF5D-6EB7-3544-8B02-2A4F33FD85FB}" type="datetimeFigureOut">
              <a:rPr lang="en-US" smtClean="0"/>
              <a:pPr/>
              <a:t>2/17/2016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90922C9-D067-DC43-95BD-C593CB158BE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CA9CF5D-6EB7-3544-8B02-2A4F33FD85FB}" type="datetimeFigureOut">
              <a:rPr lang="en-US" smtClean="0"/>
              <a:pPr/>
              <a:t>2/17/2016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90922C9-D067-DC43-95BD-C593CB158BEF}" type="slidenum">
              <a:rPr lang="en-US" smtClean="0"/>
              <a:pPr/>
              <a:t>‹#›</a:t>
            </a:fld>
            <a:endParaRPr lang="en-US" dirty="0"/>
          </a:p>
        </p:txBody>
      </p:sp>
      <p:grpSp>
        <p:nvGrpSpPr>
          <p:cNvPr id="6"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9CF5D-6EB7-3544-8B02-2A4F33FD85FB}" type="datetimeFigureOut">
              <a:rPr lang="en-US" smtClean="0"/>
              <a:pPr/>
              <a:t>2/17/2016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90922C9-D067-DC43-95BD-C593CB158BE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58906"/>
            <a:ext cx="3602039" cy="1162050"/>
          </a:xfrm>
        </p:spPr>
        <p:txBody>
          <a:bodyPr anchor="b">
            <a:normAutofit/>
          </a:bodyPr>
          <a:lstStyle>
            <a:lvl1pPr algn="ctr">
              <a:defRPr sz="3600" b="1"/>
            </a:lvl1pPr>
          </a:lstStyle>
          <a:p>
            <a:r>
              <a:rPr lang="en-US" smtClean="0"/>
              <a:t>Click to edit Master title style</a:t>
            </a:r>
            <a:endParaRPr/>
          </a:p>
        </p:txBody>
      </p:sp>
      <p:sp>
        <p:nvSpPr>
          <p:cNvPr id="3" name="Content Placeholder 2"/>
          <p:cNvSpPr>
            <a:spLocks noGrp="1"/>
          </p:cNvSpPr>
          <p:nvPr>
            <p:ph idx="1"/>
          </p:nvPr>
        </p:nvSpPr>
        <p:spPr>
          <a:xfrm>
            <a:off x="4473388" y="273051"/>
            <a:ext cx="4206240" cy="577850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1905001"/>
            <a:ext cx="3602039" cy="3733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A9CF5D-6EB7-3544-8B02-2A4F33FD85FB}" type="datetimeFigureOut">
              <a:rPr lang="en-US" smtClean="0"/>
              <a:pPr/>
              <a:t>2/17/2016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0922C9-D067-DC43-95BD-C593CB158BE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457200" y="2057401"/>
            <a:ext cx="8229600" cy="3962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71129"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A9CF5D-6EB7-3544-8B02-2A4F33FD85FB}" type="datetimeFigureOut">
              <a:rPr lang="en-US" smtClean="0"/>
              <a:pPr/>
              <a:t>2/17/2016</a:t>
            </a:fld>
            <a:endParaRPr lang="en-US" dirty="0"/>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B90922C9-D067-DC43-95BD-C593CB158BE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685800" indent="-336550" algn="l" defTabSz="914400" rtl="0" eaLnBrk="1" latinLnBrk="0" hangingPunct="1">
        <a:spcBef>
          <a:spcPct val="20000"/>
        </a:spcBef>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mn-lt"/>
          <a:ea typeface="+mn-ea"/>
          <a:cs typeface="+mn-cs"/>
        </a:defRPr>
      </a:lvl2pPr>
      <a:lvl3pPr marL="1035050" indent="-349250" algn="l" defTabSz="914400" rtl="0" eaLnBrk="1" latinLnBrk="0" hangingPunct="1">
        <a:spcBef>
          <a:spcPct val="20000"/>
        </a:spcBef>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mn-lt"/>
          <a:ea typeface="+mn-ea"/>
          <a:cs typeface="+mn-cs"/>
        </a:defRPr>
      </a:lvl3pPr>
      <a:lvl4pPr marL="1371600" indent="-336550" algn="l" defTabSz="914400" rtl="0" eaLnBrk="1" latinLnBrk="0" hangingPunct="1">
        <a:spcBef>
          <a:spcPct val="20000"/>
        </a:spcBef>
        <a:buClr>
          <a:schemeClr val="accent2"/>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4pPr>
      <a:lvl5pPr marL="1720850" indent="-349250" algn="l" defTabSz="914400" rtl="0" eaLnBrk="1" latinLnBrk="0" hangingPunct="1">
        <a:spcBef>
          <a:spcPct val="20000"/>
        </a:spcBef>
        <a:buClr>
          <a:schemeClr val="accent1"/>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33672" y="2087406"/>
            <a:ext cx="4910328" cy="2130552"/>
          </a:xfrm>
        </p:spPr>
        <p:txBody>
          <a:bodyPr>
            <a:normAutofit/>
          </a:bodyPr>
          <a:lstStyle/>
          <a:p>
            <a:pPr algn="ctr"/>
            <a:r>
              <a:rPr lang="en-US" sz="6000" dirty="0" smtClean="0"/>
              <a:t>PERSUISIVE SPEECHES</a:t>
            </a:r>
            <a:endParaRPr lang="en-US" sz="6000" dirty="0"/>
          </a:p>
        </p:txBody>
      </p:sp>
      <p:sp>
        <p:nvSpPr>
          <p:cNvPr id="11" name="Subtitle 10"/>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451026" cy="1148001"/>
          </a:xfrm>
        </p:spPr>
        <p:txBody>
          <a:bodyPr>
            <a:normAutofit/>
          </a:bodyPr>
          <a:lstStyle/>
          <a:p>
            <a:r>
              <a:rPr lang="en-US" sz="4000" dirty="0" smtClean="0">
                <a:solidFill>
                  <a:srgbClr val="F97817"/>
                </a:solidFill>
              </a:rPr>
              <a:t>Lastly- PRESENT A SOLUTION</a:t>
            </a:r>
            <a:endParaRPr lang="en-US" sz="4000" dirty="0">
              <a:solidFill>
                <a:srgbClr val="F97817"/>
              </a:solidFill>
            </a:endParaRPr>
          </a:p>
        </p:txBody>
      </p:sp>
      <p:sp>
        <p:nvSpPr>
          <p:cNvPr id="7" name="Text Placeholder 6"/>
          <p:cNvSpPr>
            <a:spLocks noGrp="1"/>
          </p:cNvSpPr>
          <p:nvPr>
            <p:ph type="body" sz="half" idx="2"/>
          </p:nvPr>
        </p:nvSpPr>
        <p:spPr>
          <a:xfrm>
            <a:off x="457200" y="1443789"/>
            <a:ext cx="3581400" cy="5166331"/>
          </a:xfrm>
        </p:spPr>
        <p:txBody>
          <a:bodyPr>
            <a:noAutofit/>
          </a:bodyPr>
          <a:lstStyle/>
          <a:p>
            <a:r>
              <a:rPr lang="en-US" sz="4000" dirty="0" smtClean="0"/>
              <a:t>What do you want your audience to learn or believe at the end of your speech? </a:t>
            </a:r>
          </a:p>
          <a:p>
            <a:r>
              <a:rPr lang="en-US" sz="3600" dirty="0" smtClean="0"/>
              <a:t> </a:t>
            </a:r>
          </a:p>
          <a:p>
            <a:endParaRPr lang="en-US" sz="2800" dirty="0" smtClean="0">
              <a:solidFill>
                <a:schemeClr val="accent4"/>
              </a:solidFill>
            </a:endParaRPr>
          </a:p>
        </p:txBody>
      </p:sp>
      <p:pic>
        <p:nvPicPr>
          <p:cNvPr id="8" name="Picture Placeholder 7" descr="Unknown-4.jpeg"/>
          <p:cNvPicPr>
            <a:picLocks noGrp="1" noChangeAspect="1"/>
          </p:cNvPicPr>
          <p:nvPr>
            <p:ph type="pic" idx="1"/>
          </p:nvPr>
        </p:nvPicPr>
        <p:blipFill>
          <a:blip r:embed="rId2"/>
          <a:srcRect t="-16776" b="-16776"/>
          <a:stretch>
            <a:fillRect/>
          </a:stretch>
        </p:blip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4000" dirty="0" smtClean="0"/>
              <a:t>HOW DO I CONVINCE SOMEONE TO CHANGE THEIR MIND?</a:t>
            </a:r>
            <a:endParaRPr lang="en-US" sz="4000" dirty="0"/>
          </a:p>
        </p:txBody>
      </p:sp>
      <p:pic>
        <p:nvPicPr>
          <p:cNvPr id="7" name="Content Placeholder 6" descr="Unknown-5.jpeg"/>
          <p:cNvPicPr>
            <a:picLocks noGrp="1" noChangeAspect="1"/>
          </p:cNvPicPr>
          <p:nvPr>
            <p:ph idx="1"/>
          </p:nvPr>
        </p:nvPicPr>
        <p:blipFill>
          <a:blip r:embed="rId2"/>
          <a:srcRect l="-18538" r="-18538"/>
          <a:stretch>
            <a:fillRect/>
          </a:stretch>
        </p:blip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endParaRPr lang="en-US" dirty="0"/>
          </a:p>
        </p:txBody>
      </p:sp>
      <p:sp>
        <p:nvSpPr>
          <p:cNvPr id="9" name="Text Placeholder 8"/>
          <p:cNvSpPr>
            <a:spLocks noGrp="1"/>
          </p:cNvSpPr>
          <p:nvPr>
            <p:ph type="body" sz="half" idx="2"/>
          </p:nvPr>
        </p:nvSpPr>
        <p:spPr>
          <a:xfrm>
            <a:off x="457200" y="1148001"/>
            <a:ext cx="3581400" cy="5409933"/>
          </a:xfrm>
        </p:spPr>
        <p:txBody>
          <a:bodyPr>
            <a:normAutofit/>
          </a:bodyPr>
          <a:lstStyle/>
          <a:p>
            <a:pPr>
              <a:buFont typeface="Wingdings" charset="2"/>
              <a:buChar char="Ø"/>
            </a:pPr>
            <a:r>
              <a:rPr lang="en-US" sz="3200" dirty="0" smtClean="0"/>
              <a:t>Research &amp; have credible evidence</a:t>
            </a:r>
            <a:br>
              <a:rPr lang="en-US" sz="3200" dirty="0" smtClean="0"/>
            </a:br>
            <a:endParaRPr lang="en-US" sz="3200" dirty="0" smtClean="0"/>
          </a:p>
          <a:p>
            <a:pPr>
              <a:buFont typeface="Wingdings" charset="2"/>
              <a:buChar char="Ø"/>
            </a:pPr>
            <a:r>
              <a:rPr lang="en-US" sz="3200" dirty="0" smtClean="0"/>
              <a:t>Show Emotion</a:t>
            </a:r>
            <a:br>
              <a:rPr lang="en-US" sz="3200" dirty="0" smtClean="0"/>
            </a:br>
            <a:endParaRPr lang="en-US" sz="3200" dirty="0" smtClean="0"/>
          </a:p>
          <a:p>
            <a:pPr>
              <a:buFont typeface="Wingdings" charset="2"/>
              <a:buChar char="Ø"/>
            </a:pPr>
            <a:r>
              <a:rPr lang="en-US" sz="3200" dirty="0" smtClean="0"/>
              <a:t>Present consequences if a change is not made</a:t>
            </a:r>
            <a:endParaRPr lang="en-US" sz="3200" dirty="0"/>
          </a:p>
        </p:txBody>
      </p:sp>
      <p:pic>
        <p:nvPicPr>
          <p:cNvPr id="10" name="Picture Placeholder 9" descr="images-2.jpeg"/>
          <p:cNvPicPr>
            <a:picLocks noGrp="1" noChangeAspect="1"/>
          </p:cNvPicPr>
          <p:nvPr>
            <p:ph type="pic" idx="1"/>
          </p:nvPr>
        </p:nvPicPr>
        <p:blipFill>
          <a:blip r:embed="rId2"/>
          <a:srcRect t="-16776" b="-16776"/>
          <a:stretch>
            <a:fillRect/>
          </a:stretch>
        </p:blip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NOW… LETS LOOK AT SOME SAMPLE TOPICS</a:t>
            </a:r>
            <a:endParaRPr lang="en-US" dirty="0"/>
          </a:p>
        </p:txBody>
      </p:sp>
      <p:pic>
        <p:nvPicPr>
          <p:cNvPr id="7" name="Content Placeholder 6" descr="Unknown-6.jpeg"/>
          <p:cNvPicPr>
            <a:picLocks noGrp="1" noChangeAspect="1"/>
          </p:cNvPicPr>
          <p:nvPr>
            <p:ph idx="1"/>
          </p:nvPr>
        </p:nvPicPr>
        <p:blipFill>
          <a:blip r:embed="rId2"/>
          <a:srcRect l="-81897" r="-81897"/>
          <a:stretch>
            <a:fillRect/>
          </a:stretch>
        </p:blip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58905"/>
            <a:ext cx="3909306" cy="3742044"/>
          </a:xfrm>
        </p:spPr>
        <p:txBody>
          <a:bodyPr>
            <a:normAutofit fontScale="90000"/>
          </a:bodyPr>
          <a:lstStyle/>
          <a:p>
            <a:r>
              <a:rPr lang="en-US" sz="4444" dirty="0" smtClean="0">
                <a:solidFill>
                  <a:schemeClr val="accent2"/>
                </a:solidFill>
              </a:rPr>
              <a:t>Read through the list of persuasive &amp; argumentative topics. </a:t>
            </a:r>
            <a:r>
              <a:rPr lang="en-US" dirty="0" smtClean="0"/>
              <a:t/>
            </a:r>
            <a:br>
              <a:rPr lang="en-US" dirty="0" smtClean="0"/>
            </a:br>
            <a:endParaRPr lang="en-US" dirty="0"/>
          </a:p>
        </p:txBody>
      </p:sp>
      <p:pic>
        <p:nvPicPr>
          <p:cNvPr id="6" name="Content Placeholder 5" descr="images-3.jpeg"/>
          <p:cNvPicPr>
            <a:picLocks noGrp="1" noChangeAspect="1"/>
          </p:cNvPicPr>
          <p:nvPr>
            <p:ph idx="1"/>
          </p:nvPr>
        </p:nvPicPr>
        <p:blipFill>
          <a:blip r:embed="rId2"/>
          <a:srcRect t="-29130" b="-29130"/>
          <a:stretch>
            <a:fillRect/>
          </a:stretch>
        </p:blipFill>
        <p:spPr>
          <a:xfrm>
            <a:off x="5027613" y="273050"/>
            <a:ext cx="3651250" cy="5778500"/>
          </a:xfrm>
        </p:spPr>
      </p:pic>
      <p:sp>
        <p:nvSpPr>
          <p:cNvPr id="5" name="Text Placeholder 4"/>
          <p:cNvSpPr>
            <a:spLocks noGrp="1"/>
          </p:cNvSpPr>
          <p:nvPr>
            <p:ph type="body" sz="half" idx="2"/>
          </p:nvPr>
        </p:nvSpPr>
        <p:spPr>
          <a:xfrm>
            <a:off x="457199" y="4835825"/>
            <a:ext cx="3602039" cy="1768158"/>
          </a:xfrm>
        </p:spPr>
        <p:txBody>
          <a:bodyPr>
            <a:normAutofit/>
          </a:bodyPr>
          <a:lstStyle/>
          <a:p>
            <a:r>
              <a:rPr lang="en-US" sz="2800" dirty="0" smtClean="0"/>
              <a:t>STAR/ CIRCLE ANY THAT YOU ARE INTRESTED IN</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solidFill>
              </a:rPr>
              <a:t>WHAT IS A PERSUISIVE SPEECH?</a:t>
            </a:r>
            <a:endParaRPr lang="en-US" dirty="0">
              <a:solidFill>
                <a:schemeClr val="accent2"/>
              </a:solidFill>
            </a:endParaRPr>
          </a:p>
        </p:txBody>
      </p:sp>
      <p:sp>
        <p:nvSpPr>
          <p:cNvPr id="3" name="Content Placeholder 2"/>
          <p:cNvSpPr>
            <a:spLocks noGrp="1"/>
          </p:cNvSpPr>
          <p:nvPr>
            <p:ph idx="1"/>
          </p:nvPr>
        </p:nvSpPr>
        <p:spPr>
          <a:xfrm>
            <a:off x="457200" y="2057401"/>
            <a:ext cx="8229600" cy="4500534"/>
          </a:xfrm>
        </p:spPr>
        <p:txBody>
          <a:bodyPr>
            <a:noAutofit/>
          </a:bodyPr>
          <a:lstStyle/>
          <a:p>
            <a:r>
              <a:rPr lang="en-US" sz="3400" dirty="0" smtClean="0"/>
              <a:t>Unlike an informative speech, persuasive speeches are designed to do exactly that, </a:t>
            </a:r>
            <a:r>
              <a:rPr lang="en-US" sz="3400" i="1" dirty="0" smtClean="0">
                <a:solidFill>
                  <a:srgbClr val="FF0000"/>
                </a:solidFill>
              </a:rPr>
              <a:t>persuade. </a:t>
            </a:r>
            <a:r>
              <a:rPr lang="en-US" sz="3400" dirty="0" smtClean="0"/>
              <a:t>Speakers can use more pointed language and should try to use the persuasive speech to change their audience's point of view or encourage the audience to take a particular action.</a:t>
            </a:r>
            <a:endParaRPr lang="en-US" sz="3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WHERE DO I START?</a:t>
            </a:r>
            <a:endParaRPr lang="en-US" dirty="0"/>
          </a:p>
        </p:txBody>
      </p:sp>
      <p:pic>
        <p:nvPicPr>
          <p:cNvPr id="10" name="Content Placeholder 9" descr="images.jpeg"/>
          <p:cNvPicPr>
            <a:picLocks noGrp="1" noChangeAspect="1"/>
          </p:cNvPicPr>
          <p:nvPr>
            <p:ph idx="1"/>
          </p:nvPr>
        </p:nvPicPr>
        <p:blipFill>
          <a:blip r:embed="rId2"/>
          <a:srcRect l="-2915" r="-2915"/>
          <a:stretch>
            <a:fillRect/>
          </a:stretch>
        </p:blip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34"/>
          <p:cNvSpPr>
            <a:spLocks noGrp="1"/>
          </p:cNvSpPr>
          <p:nvPr>
            <p:ph type="title"/>
          </p:nvPr>
        </p:nvSpPr>
        <p:spPr>
          <a:xfrm>
            <a:off x="457200" y="260926"/>
            <a:ext cx="8228013" cy="1362075"/>
          </a:xfrm>
        </p:spPr>
        <p:txBody>
          <a:bodyPr>
            <a:noAutofit/>
          </a:bodyPr>
          <a:lstStyle/>
          <a:p>
            <a:r>
              <a:rPr lang="en-US" sz="5000" dirty="0" smtClean="0">
                <a:solidFill>
                  <a:srgbClr val="F97817"/>
                </a:solidFill>
              </a:rPr>
              <a:t>UNDERSTAND YOUR SUBJECT </a:t>
            </a:r>
            <a:r>
              <a:rPr lang="en-US" sz="5000" i="1" dirty="0" smtClean="0">
                <a:solidFill>
                  <a:schemeClr val="accent4"/>
                </a:solidFill>
              </a:rPr>
              <a:t>VERY</a:t>
            </a:r>
            <a:r>
              <a:rPr lang="en-US" sz="5000" dirty="0" smtClean="0">
                <a:solidFill>
                  <a:srgbClr val="F97817"/>
                </a:solidFill>
              </a:rPr>
              <a:t> WELL</a:t>
            </a:r>
            <a:endParaRPr lang="en-US" sz="5000" dirty="0">
              <a:solidFill>
                <a:srgbClr val="F97817"/>
              </a:solidFill>
            </a:endParaRPr>
          </a:p>
        </p:txBody>
      </p:sp>
      <p:sp>
        <p:nvSpPr>
          <p:cNvPr id="37" name="Text Placeholder 36"/>
          <p:cNvSpPr>
            <a:spLocks noGrp="1"/>
          </p:cNvSpPr>
          <p:nvPr>
            <p:ph type="body" idx="1"/>
          </p:nvPr>
        </p:nvSpPr>
        <p:spPr>
          <a:xfrm>
            <a:off x="457200" y="2000431"/>
            <a:ext cx="8228013" cy="4627085"/>
          </a:xfrm>
        </p:spPr>
        <p:txBody>
          <a:bodyPr>
            <a:normAutofit lnSpcReduction="10000"/>
          </a:bodyPr>
          <a:lstStyle/>
          <a:p>
            <a:r>
              <a:rPr lang="en-US" sz="3600" dirty="0" smtClean="0"/>
              <a:t>Find a subject which you are passionate about. The listener does not want to hear a speech about something that you don't even care about.</a:t>
            </a:r>
          </a:p>
          <a:p>
            <a:endParaRPr lang="en-US" sz="2162" dirty="0" smtClean="0">
              <a:solidFill>
                <a:schemeClr val="accent6"/>
              </a:solidFill>
            </a:endParaRPr>
          </a:p>
          <a:p>
            <a:r>
              <a:rPr lang="en-US" sz="2800" dirty="0" smtClean="0">
                <a:solidFill>
                  <a:schemeClr val="bg1"/>
                </a:solidFill>
              </a:rPr>
              <a:t>Go over why you feel the way you do about the subject and consider the different challenges that you had to overcome to get to the point where you began feeling this way. </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199" y="273051"/>
            <a:ext cx="8222429" cy="1162050"/>
          </a:xfrm>
        </p:spPr>
        <p:txBody>
          <a:bodyPr>
            <a:normAutofit/>
          </a:bodyPr>
          <a:lstStyle/>
          <a:p>
            <a:r>
              <a:rPr lang="en-US" sz="4800" dirty="0" smtClean="0">
                <a:solidFill>
                  <a:schemeClr val="accent2"/>
                </a:solidFill>
              </a:rPr>
              <a:t>GET THEIR ATTENTION!</a:t>
            </a:r>
            <a:endParaRPr lang="en-US" sz="4800" dirty="0">
              <a:solidFill>
                <a:schemeClr val="accent2"/>
              </a:solidFill>
            </a:endParaRPr>
          </a:p>
        </p:txBody>
      </p:sp>
      <p:pic>
        <p:nvPicPr>
          <p:cNvPr id="8" name="Content Placeholder 7" descr="Unknown-1.jpeg"/>
          <p:cNvPicPr>
            <a:picLocks noGrp="1" noChangeAspect="1"/>
          </p:cNvPicPr>
          <p:nvPr>
            <p:ph idx="1"/>
          </p:nvPr>
        </p:nvPicPr>
        <p:blipFill>
          <a:blip r:embed="rId2"/>
          <a:srcRect t="-52311" b="-52311"/>
          <a:stretch>
            <a:fillRect/>
          </a:stretch>
        </p:blipFill>
        <p:spPr/>
      </p:pic>
      <p:sp>
        <p:nvSpPr>
          <p:cNvPr id="6" name="Text Placeholder 5"/>
          <p:cNvSpPr>
            <a:spLocks noGrp="1"/>
          </p:cNvSpPr>
          <p:nvPr>
            <p:ph type="body" sz="half" idx="2"/>
          </p:nvPr>
        </p:nvSpPr>
        <p:spPr>
          <a:xfrm>
            <a:off x="457199" y="1905000"/>
            <a:ext cx="3602039" cy="4952999"/>
          </a:xfrm>
        </p:spPr>
        <p:txBody>
          <a:bodyPr>
            <a:normAutofit/>
          </a:bodyPr>
          <a:lstStyle/>
          <a:p>
            <a:r>
              <a:rPr lang="en-US" sz="2400" dirty="0" smtClean="0"/>
              <a:t>You need to get a hot topic that would normally spark controversy. This could be just about anything nowadays from abortion, to human trafficking to even animal rights. Just a pick a topic about which you are passionate</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208756" y="271462"/>
            <a:ext cx="8699469" cy="1252538"/>
          </a:xfrm>
        </p:spPr>
        <p:txBody>
          <a:bodyPr>
            <a:normAutofit fontScale="90000"/>
          </a:bodyPr>
          <a:lstStyle/>
          <a:p>
            <a:pPr algn="ctr"/>
            <a:r>
              <a:rPr lang="en-US" sz="4400" dirty="0" smtClean="0"/>
              <a:t>PRESENT </a:t>
            </a:r>
            <a:r>
              <a:rPr lang="en-US" sz="4400" i="1" dirty="0" smtClean="0">
                <a:solidFill>
                  <a:schemeClr val="accent4"/>
                </a:solidFill>
              </a:rPr>
              <a:t>BOTH</a:t>
            </a:r>
            <a:r>
              <a:rPr lang="en-US" sz="4400" dirty="0" smtClean="0"/>
              <a:t> SIDES</a:t>
            </a:r>
            <a:r>
              <a:rPr lang="en-US" dirty="0" smtClean="0"/>
              <a:t/>
            </a:r>
            <a:br>
              <a:rPr lang="en-US" dirty="0" smtClean="0"/>
            </a:br>
            <a:endParaRPr lang="en-US" dirty="0"/>
          </a:p>
        </p:txBody>
      </p:sp>
      <p:sp>
        <p:nvSpPr>
          <p:cNvPr id="8" name="Text Placeholder 7"/>
          <p:cNvSpPr>
            <a:spLocks noGrp="1"/>
          </p:cNvSpPr>
          <p:nvPr>
            <p:ph type="body" sz="half" idx="2"/>
          </p:nvPr>
        </p:nvSpPr>
        <p:spPr>
          <a:xfrm>
            <a:off x="457200" y="1523999"/>
            <a:ext cx="3581400" cy="5120911"/>
          </a:xfrm>
        </p:spPr>
        <p:txBody>
          <a:bodyPr>
            <a:normAutofit/>
          </a:bodyPr>
          <a:lstStyle/>
          <a:p>
            <a:pPr algn="ctr"/>
            <a:r>
              <a:rPr lang="en-US" sz="4400" dirty="0" smtClean="0"/>
              <a:t>Research the topic thoroughly. Know the pros and cons of the topic.</a:t>
            </a:r>
            <a:endParaRPr lang="en-US" sz="4400" dirty="0"/>
          </a:p>
        </p:txBody>
      </p:sp>
      <p:pic>
        <p:nvPicPr>
          <p:cNvPr id="11" name="Picture Placeholder 10" descr="Unknown-2.jpeg"/>
          <p:cNvPicPr>
            <a:picLocks noGrp="1" noChangeAspect="1"/>
          </p:cNvPicPr>
          <p:nvPr>
            <p:ph type="pic" idx="1"/>
          </p:nvPr>
        </p:nvPicPr>
        <p:blipFill>
          <a:blip r:embed="rId2"/>
          <a:srcRect t="-25437" b="-25437"/>
          <a:stretch>
            <a:fillRect/>
          </a:stretch>
        </p:blip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4035972" y="189453"/>
            <a:ext cx="4721576" cy="1932744"/>
          </a:xfrm>
        </p:spPr>
        <p:txBody>
          <a:bodyPr>
            <a:normAutofit fontScale="90000"/>
          </a:bodyPr>
          <a:lstStyle/>
          <a:p>
            <a:pPr algn="ctr"/>
            <a:r>
              <a:rPr lang="en-US" dirty="0" smtClean="0">
                <a:solidFill>
                  <a:srgbClr val="F97817"/>
                </a:solidFill>
              </a:rPr>
              <a:t>UNDERSTAND YOUR      </a:t>
            </a:r>
            <a:br>
              <a:rPr lang="en-US" dirty="0" smtClean="0">
                <a:solidFill>
                  <a:srgbClr val="F97817"/>
                </a:solidFill>
              </a:rPr>
            </a:br>
            <a:r>
              <a:rPr lang="en-US" dirty="0" smtClean="0">
                <a:solidFill>
                  <a:srgbClr val="F97817"/>
                </a:solidFill>
              </a:rPr>
              <a:t>           AUDIENCE</a:t>
            </a:r>
            <a:endParaRPr lang="en-US" dirty="0">
              <a:solidFill>
                <a:srgbClr val="F97817"/>
              </a:solidFill>
            </a:endParaRPr>
          </a:p>
        </p:txBody>
      </p:sp>
      <p:sp>
        <p:nvSpPr>
          <p:cNvPr id="9" name="Subtitle 8"/>
          <p:cNvSpPr>
            <a:spLocks noGrp="1"/>
          </p:cNvSpPr>
          <p:nvPr>
            <p:ph type="subTitle" idx="1"/>
          </p:nvPr>
        </p:nvSpPr>
        <p:spPr>
          <a:xfrm>
            <a:off x="5365376" y="2574468"/>
            <a:ext cx="3653117" cy="4035652"/>
          </a:xfrm>
        </p:spPr>
        <p:txBody>
          <a:bodyPr>
            <a:normAutofit fontScale="92500" lnSpcReduction="20000"/>
          </a:bodyPr>
          <a:lstStyle/>
          <a:p>
            <a:r>
              <a:rPr lang="en-US" sz="3027" dirty="0" smtClean="0"/>
              <a:t>Research your audience, understand their perception of the subject, and try your best to learn what obstacles are in place to block them from seeing the subject from your point of view</a:t>
            </a:r>
            <a:r>
              <a:rPr lang="en-US" sz="2800" dirty="0" smtClean="0"/>
              <a:t>.</a:t>
            </a:r>
            <a:r>
              <a:rPr lang="en-US" dirty="0" smtClean="0"/>
              <a:t> </a:t>
            </a:r>
            <a:endParaRPr lang="en-US" dirty="0"/>
          </a:p>
        </p:txBody>
      </p:sp>
      <p:pic>
        <p:nvPicPr>
          <p:cNvPr id="7" name="Content Placeholder 6" descr="images-1.jpeg"/>
          <p:cNvPicPr>
            <a:picLocks noGrp="1" noChangeAspect="1"/>
          </p:cNvPicPr>
          <p:nvPr>
            <p:ph type="pic" sz="quarter" idx="13"/>
          </p:nvPr>
        </p:nvPicPr>
        <p:blipFill>
          <a:blip r:embed="rId2"/>
          <a:srcRect t="-22705" b="-22705"/>
          <a:stretch>
            <a:fillRect/>
          </a:stretch>
        </p:blipFill>
        <p:spPr>
          <a:xfrm>
            <a:off x="676143" y="1186659"/>
            <a:ext cx="4210220" cy="4164291"/>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08741"/>
            <a:ext cx="8228013" cy="2835393"/>
          </a:xfrm>
        </p:spPr>
        <p:txBody>
          <a:bodyPr>
            <a:normAutofit/>
          </a:bodyPr>
          <a:lstStyle/>
          <a:p>
            <a:r>
              <a:rPr lang="en-US" dirty="0" smtClean="0">
                <a:solidFill>
                  <a:srgbClr val="F97817"/>
                </a:solidFill>
              </a:rPr>
              <a:t>PRESENT THOSE OBSTACLES &amp; OFFER A SOLUTION</a:t>
            </a:r>
            <a:endParaRPr lang="en-US" dirty="0">
              <a:solidFill>
                <a:srgbClr val="F97817"/>
              </a:solidFill>
            </a:endParaRPr>
          </a:p>
        </p:txBody>
      </p:sp>
      <p:sp>
        <p:nvSpPr>
          <p:cNvPr id="7" name="Text Placeholder 6"/>
          <p:cNvSpPr>
            <a:spLocks noGrp="1"/>
          </p:cNvSpPr>
          <p:nvPr>
            <p:ph type="body" idx="1"/>
          </p:nvPr>
        </p:nvSpPr>
        <p:spPr>
          <a:xfrm>
            <a:off x="457200" y="3529013"/>
            <a:ext cx="8228013" cy="2333120"/>
          </a:xfrm>
        </p:spPr>
        <p:txBody>
          <a:bodyPr>
            <a:normAutofit/>
          </a:bodyPr>
          <a:lstStyle/>
          <a:p>
            <a:r>
              <a:rPr lang="en-US" sz="2400" dirty="0" smtClean="0"/>
              <a:t>Grasp the obstacles that your audience face or have with the topic. It is through understanding these obstacles that you can tackle them.</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solidFill>
                  <a:srgbClr val="F97817"/>
                </a:solidFill>
              </a:rPr>
              <a:t>WHAT CAN BE AN OBSTACLE?</a:t>
            </a:r>
            <a:endParaRPr lang="en-US" dirty="0">
              <a:solidFill>
                <a:srgbClr val="F97817"/>
              </a:solidFill>
            </a:endParaRPr>
          </a:p>
        </p:txBody>
      </p:sp>
      <p:pic>
        <p:nvPicPr>
          <p:cNvPr id="7" name="Content Placeholder 6" descr="Unknown-3.jpeg"/>
          <p:cNvPicPr>
            <a:picLocks noGrp="1" noChangeAspect="1"/>
          </p:cNvPicPr>
          <p:nvPr>
            <p:ph idx="1"/>
          </p:nvPr>
        </p:nvPicPr>
        <p:blipFill>
          <a:blip r:embed="rId2"/>
          <a:srcRect t="-22802" b="-22802"/>
          <a:stretch>
            <a:fillRect/>
          </a:stretch>
        </p:blipFill>
        <p:spPr/>
      </p:pic>
      <p:sp>
        <p:nvSpPr>
          <p:cNvPr id="6" name="Text Placeholder 5"/>
          <p:cNvSpPr>
            <a:spLocks noGrp="1"/>
          </p:cNvSpPr>
          <p:nvPr>
            <p:ph type="body" sz="half" idx="2"/>
          </p:nvPr>
        </p:nvSpPr>
        <p:spPr>
          <a:xfrm>
            <a:off x="457199" y="1905001"/>
            <a:ext cx="3602039" cy="4687724"/>
          </a:xfrm>
        </p:spPr>
        <p:txBody>
          <a:bodyPr/>
          <a:lstStyle/>
          <a:p>
            <a:pPr algn="l">
              <a:buFont typeface="Wingdings" charset="2"/>
              <a:buChar char="q"/>
            </a:pPr>
            <a:r>
              <a:rPr lang="en-US" sz="2800" dirty="0" smtClean="0"/>
              <a:t>Differing values/ </a:t>
            </a:r>
            <a:br>
              <a:rPr lang="en-US" sz="2800" dirty="0" smtClean="0"/>
            </a:br>
            <a:r>
              <a:rPr lang="en-US" sz="2800" dirty="0" smtClean="0"/>
              <a:t>   beliefs</a:t>
            </a:r>
          </a:p>
          <a:p>
            <a:pPr algn="l">
              <a:buFont typeface="Wingdings" charset="2"/>
              <a:buChar char="q"/>
            </a:pPr>
            <a:r>
              <a:rPr lang="en-US" sz="2800" dirty="0" smtClean="0"/>
              <a:t>Fear</a:t>
            </a:r>
          </a:p>
          <a:p>
            <a:pPr algn="l">
              <a:buFont typeface="Wingdings" charset="2"/>
              <a:buChar char="q"/>
            </a:pPr>
            <a:r>
              <a:rPr lang="en-US" sz="2800" dirty="0" smtClean="0"/>
              <a:t>Cultural </a:t>
            </a:r>
            <a:br>
              <a:rPr lang="en-US" sz="2800" dirty="0" smtClean="0"/>
            </a:br>
            <a:r>
              <a:rPr lang="en-US" sz="2800" dirty="0" smtClean="0"/>
              <a:t>   Differences</a:t>
            </a:r>
          </a:p>
          <a:p>
            <a:pPr algn="l">
              <a:buFont typeface="Wingdings" charset="2"/>
              <a:buChar char="q"/>
            </a:pPr>
            <a:r>
              <a:rPr lang="en-US" sz="2800" dirty="0" smtClean="0"/>
              <a:t>Ignorance</a:t>
            </a:r>
          </a:p>
          <a:p>
            <a:pPr algn="l">
              <a:buFont typeface="Wingdings" charset="2"/>
              <a:buChar char="q"/>
            </a:pPr>
            <a:r>
              <a:rPr lang="en-US" sz="2800" dirty="0" smtClean="0"/>
              <a:t>Prejudice</a:t>
            </a:r>
          </a:p>
          <a:p>
            <a:pPr algn="l">
              <a:buFont typeface="Wingdings" charset="2"/>
              <a:buChar char="q"/>
            </a:pPr>
            <a:r>
              <a:rPr lang="en-US" sz="2800" dirty="0" smtClean="0"/>
              <a:t>Fear</a:t>
            </a:r>
          </a:p>
          <a:p>
            <a:pPr algn="l">
              <a:buFont typeface="Wingdings" charset="2"/>
              <a:buChar char="q"/>
            </a:pPr>
            <a:r>
              <a:rPr lang="en-US" sz="2800" dirty="0" smtClean="0"/>
              <a:t>No opinion</a:t>
            </a:r>
          </a:p>
          <a:p>
            <a:pPr algn="l">
              <a:buFont typeface="Wingdings" charset="2"/>
              <a:buChar char="q"/>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Focus">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Focus.thmx</Template>
  <TotalTime>58</TotalTime>
  <Words>330</Words>
  <Application>Microsoft Office PowerPoint</Application>
  <PresentationFormat>On-screen Show (4:3)</PresentationFormat>
  <Paragraphs>35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Corbel</vt:lpstr>
      <vt:lpstr>Wingdings</vt:lpstr>
      <vt:lpstr>Focus</vt:lpstr>
      <vt:lpstr>PERSUISIVE SPEECHES</vt:lpstr>
      <vt:lpstr>WHAT IS A PERSUISIVE SPEECH?</vt:lpstr>
      <vt:lpstr>WHERE DO I START?</vt:lpstr>
      <vt:lpstr>UNDERSTAND YOUR SUBJECT VERY WELL</vt:lpstr>
      <vt:lpstr>GET THEIR ATTENTION!</vt:lpstr>
      <vt:lpstr>PRESENT BOTH SIDES </vt:lpstr>
      <vt:lpstr>UNDERSTAND YOUR                  AUDIENCE</vt:lpstr>
      <vt:lpstr>PRESENT THOSE OBSTACLES &amp; OFFER A SOLUTION</vt:lpstr>
      <vt:lpstr>WHAT CAN BE AN OBSTACLE?</vt:lpstr>
      <vt:lpstr>Lastly- PRESENT A SOLUTION</vt:lpstr>
      <vt:lpstr>HOW DO I CONVINCE SOMEONE TO CHANGE THEIR MIND?</vt:lpstr>
      <vt:lpstr>  </vt:lpstr>
      <vt:lpstr>NOW… LETS LOOK AT SOME SAMPLE TOPICS</vt:lpstr>
      <vt:lpstr>Read through the list of persuasive &amp; argumentative topics.  </vt:lpstr>
    </vt:vector>
  </TitlesOfParts>
  <Company>Metro State College of Denver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PERSUISIVE SPEECHES</dc:title>
  <dc:creator>R E</dc:creator>
  <cp:lastModifiedBy>Luedders, Renee</cp:lastModifiedBy>
  <cp:revision>14</cp:revision>
  <dcterms:created xsi:type="dcterms:W3CDTF">2014-09-14T13:49:13Z</dcterms:created>
  <dcterms:modified xsi:type="dcterms:W3CDTF">2016-02-17T20:15:00Z</dcterms:modified>
</cp:coreProperties>
</file>